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5"/>
  </p:notesMasterIdLst>
  <p:sldIdLst>
    <p:sldId id="256" r:id="rId2"/>
    <p:sldId id="257" r:id="rId3"/>
    <p:sldId id="266" r:id="rId4"/>
    <p:sldId id="259" r:id="rId5"/>
    <p:sldId id="260" r:id="rId6"/>
    <p:sldId id="263" r:id="rId7"/>
    <p:sldId id="265" r:id="rId8"/>
    <p:sldId id="267" r:id="rId9"/>
    <p:sldId id="272" r:id="rId10"/>
    <p:sldId id="271" r:id="rId11"/>
    <p:sldId id="261" r:id="rId12"/>
    <p:sldId id="264" r:id="rId13"/>
    <p:sldId id="274"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6CBB166D-7241-4B50-8023-515ADEA690DD}">
          <p14:sldIdLst>
            <p14:sldId id="256"/>
          </p14:sldIdLst>
        </p14:section>
        <p14:section name="Sezione senza titolo" id="{CF436513-0011-469F-8979-9DA3E8BBF142}">
          <p14:sldIdLst>
            <p14:sldId id="257"/>
            <p14:sldId id="266"/>
            <p14:sldId id="259"/>
            <p14:sldId id="260"/>
            <p14:sldId id="263"/>
            <p14:sldId id="265"/>
            <p14:sldId id="267"/>
            <p14:sldId id="272"/>
            <p14:sldId id="271"/>
            <p14:sldId id="261"/>
            <p14:sldId id="264"/>
            <p14:sldId id="2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8B8B"/>
    <a:srgbClr val="FF6600"/>
    <a:srgbClr val="C59191"/>
    <a:srgbClr val="FF8029"/>
    <a:srgbClr val="5E4044"/>
    <a:srgbClr val="BF1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65" autoAdjust="0"/>
    <p:restoredTop sz="94660"/>
  </p:normalViewPr>
  <p:slideViewPr>
    <p:cSldViewPr>
      <p:cViewPr varScale="1">
        <p:scale>
          <a:sx n="99" d="100"/>
          <a:sy n="99" d="100"/>
        </p:scale>
        <p:origin x="7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B07FA-B820-42D5-90F0-107A6A76EA14}" type="datetimeFigureOut">
              <a:rPr lang="it-IT" smtClean="0"/>
              <a:pPr/>
              <a:t>11/04/2018</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D533F-6E32-4399-8069-CE17753B9861}" type="slidenum">
              <a:rPr lang="it-IT" smtClean="0"/>
              <a:pPr/>
              <a:t>‹N›</a:t>
            </a:fld>
            <a:endParaRPr lang="it-IT"/>
          </a:p>
        </p:txBody>
      </p:sp>
    </p:spTree>
    <p:extLst>
      <p:ext uri="{BB962C8B-B14F-4D97-AF65-F5344CB8AC3E}">
        <p14:creationId xmlns:p14="http://schemas.microsoft.com/office/powerpoint/2010/main" val="1169693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AD533F-6E32-4399-8069-CE17753B9861}" type="slidenum">
              <a:rPr lang="it-IT" smtClean="0"/>
              <a:pPr/>
              <a:t>3</a:t>
            </a:fld>
            <a:endParaRPr lang="it-IT"/>
          </a:p>
        </p:txBody>
      </p:sp>
    </p:spTree>
    <p:extLst>
      <p:ext uri="{BB962C8B-B14F-4D97-AF65-F5344CB8AC3E}">
        <p14:creationId xmlns:p14="http://schemas.microsoft.com/office/powerpoint/2010/main" val="74376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AD533F-6E32-4399-8069-CE17753B9861}" type="slidenum">
              <a:rPr lang="it-IT" smtClean="0"/>
              <a:pPr/>
              <a:t>5</a:t>
            </a:fld>
            <a:endParaRPr lang="it-IT"/>
          </a:p>
        </p:txBody>
      </p:sp>
    </p:spTree>
    <p:extLst>
      <p:ext uri="{BB962C8B-B14F-4D97-AF65-F5344CB8AC3E}">
        <p14:creationId xmlns:p14="http://schemas.microsoft.com/office/powerpoint/2010/main" val="294520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dirty="0" smtClean="0"/>
              <a:t> </a:t>
            </a:r>
            <a:endParaRPr lang="it-IT" dirty="0"/>
          </a:p>
        </p:txBody>
      </p:sp>
      <p:sp>
        <p:nvSpPr>
          <p:cNvPr id="4" name="Segnaposto numero diapositiva 3"/>
          <p:cNvSpPr>
            <a:spLocks noGrp="1"/>
          </p:cNvSpPr>
          <p:nvPr>
            <p:ph type="sldNum" sz="quarter" idx="10"/>
          </p:nvPr>
        </p:nvSpPr>
        <p:spPr/>
        <p:txBody>
          <a:bodyPr/>
          <a:lstStyle/>
          <a:p>
            <a:fld id="{34AD533F-6E32-4399-8069-CE17753B9861}" type="slidenum">
              <a:rPr lang="it-IT" smtClean="0"/>
              <a:pPr/>
              <a:t>6</a:t>
            </a:fld>
            <a:endParaRPr lang="it-IT"/>
          </a:p>
        </p:txBody>
      </p:sp>
    </p:spTree>
    <p:extLst>
      <p:ext uri="{BB962C8B-B14F-4D97-AF65-F5344CB8AC3E}">
        <p14:creationId xmlns:p14="http://schemas.microsoft.com/office/powerpoint/2010/main" val="3492477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There</a:t>
            </a:r>
            <a:r>
              <a:rPr lang="en-US" baseline="0" dirty="0" smtClean="0"/>
              <a:t> </a:t>
            </a:r>
            <a:r>
              <a:rPr lang="en-US" dirty="0" smtClean="0"/>
              <a:t>was something that really surprised me during my researches on this horrible event and it is the fact that this was called an "accident". This was not an accident. But let's go on.</a:t>
            </a:r>
            <a:endParaRPr lang="it-IT" dirty="0"/>
          </a:p>
        </p:txBody>
      </p:sp>
      <p:sp>
        <p:nvSpPr>
          <p:cNvPr id="4" name="Segnaposto numero diapositiva 3"/>
          <p:cNvSpPr>
            <a:spLocks noGrp="1"/>
          </p:cNvSpPr>
          <p:nvPr>
            <p:ph type="sldNum" sz="quarter" idx="10"/>
          </p:nvPr>
        </p:nvSpPr>
        <p:spPr/>
        <p:txBody>
          <a:bodyPr/>
          <a:lstStyle/>
          <a:p>
            <a:fld id="{34AD533F-6E32-4399-8069-CE17753B9861}" type="slidenum">
              <a:rPr lang="it-IT" smtClean="0"/>
              <a:pPr/>
              <a:t>8</a:t>
            </a:fld>
            <a:endParaRPr lang="it-IT"/>
          </a:p>
        </p:txBody>
      </p:sp>
    </p:spTree>
    <p:extLst>
      <p:ext uri="{BB962C8B-B14F-4D97-AF65-F5344CB8AC3E}">
        <p14:creationId xmlns:p14="http://schemas.microsoft.com/office/powerpoint/2010/main" val="422794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This is something that I think we should really think about because it's time to break this difference between women and men. We can do it together.</a:t>
            </a:r>
            <a:endParaRPr lang="it-IT" dirty="0"/>
          </a:p>
        </p:txBody>
      </p:sp>
      <p:sp>
        <p:nvSpPr>
          <p:cNvPr id="4" name="Segnaposto numero diapositiva 3"/>
          <p:cNvSpPr>
            <a:spLocks noGrp="1"/>
          </p:cNvSpPr>
          <p:nvPr>
            <p:ph type="sldNum" sz="quarter" idx="10"/>
          </p:nvPr>
        </p:nvSpPr>
        <p:spPr/>
        <p:txBody>
          <a:bodyPr/>
          <a:lstStyle/>
          <a:p>
            <a:fld id="{34AD533F-6E32-4399-8069-CE17753B9861}" type="slidenum">
              <a:rPr lang="it-IT" smtClean="0"/>
              <a:pPr/>
              <a:t>12</a:t>
            </a:fld>
            <a:endParaRPr lang="it-IT"/>
          </a:p>
        </p:txBody>
      </p:sp>
    </p:spTree>
    <p:extLst>
      <p:ext uri="{BB962C8B-B14F-4D97-AF65-F5344CB8AC3E}">
        <p14:creationId xmlns:p14="http://schemas.microsoft.com/office/powerpoint/2010/main" val="551793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37CFBF2-3B47-4B66-A80C-14B2881C8E01}" type="datetimeFigureOut">
              <a:rPr lang="it-IT" smtClean="0"/>
              <a:pPr/>
              <a:t>11/04/2018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7991475" y="6429375"/>
            <a:ext cx="876300" cy="292100"/>
          </a:xfrm>
        </p:spPr>
        <p:txBody>
          <a:bodyPr/>
          <a:lstStyle/>
          <a:p>
            <a:fld id="{756EDCD2-1E5E-4FAE-9AB4-0B6B0F54CD5A}" type="slidenum">
              <a:rPr lang="it-IT" smtClean="0"/>
              <a:pPr/>
              <a:t>‹N›</a:t>
            </a:fld>
            <a:endParaRPr lang="it-IT"/>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it-IT" smtClean="0"/>
              <a:t>Fare clic per modificare lo stile del titolo</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337CFBF2-3B47-4B66-A80C-14B2881C8E01}" type="datetimeFigureOut">
              <a:rPr lang="it-IT" smtClean="0"/>
              <a:pPr/>
              <a:t>11/04/2018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56EDCD2-1E5E-4FAE-9AB4-0B6B0F54CD5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337CFBF2-3B47-4B66-A80C-14B2881C8E01}" type="datetimeFigureOut">
              <a:rPr lang="it-IT" smtClean="0"/>
              <a:pPr/>
              <a:t>11/04/2018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56EDCD2-1E5E-4FAE-9AB4-0B6B0F54CD5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337CFBF2-3B47-4B66-A80C-14B2881C8E01}" type="datetimeFigureOut">
              <a:rPr lang="it-IT" smtClean="0"/>
              <a:pPr/>
              <a:t>11/04/2018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56EDCD2-1E5E-4FAE-9AB4-0B6B0F54CD5A}" type="slidenum">
              <a:rPr lang="it-IT" smtClean="0"/>
              <a:pPr/>
              <a:t>‹N›</a:t>
            </a:fld>
            <a:endParaRPr lang="it-IT"/>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337CFBF2-3B47-4B66-A80C-14B2881C8E01}" type="datetimeFigureOut">
              <a:rPr lang="it-IT" smtClean="0"/>
              <a:pPr/>
              <a:t>11/04/2018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56EDCD2-1E5E-4FAE-9AB4-0B6B0F54CD5A}" type="slidenum">
              <a:rPr lang="it-IT" smtClean="0"/>
              <a:pPr/>
              <a:t>‹N›</a:t>
            </a:fld>
            <a:endParaRPr lang="it-IT"/>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it-IT" smtClean="0"/>
              <a:t>Fare clic per modificare lo stile del titolo</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7CFBF2-3B47-4B66-A80C-14B2881C8E01}" type="datetimeFigureOut">
              <a:rPr lang="it-IT" smtClean="0"/>
              <a:pPr/>
              <a:t>11/04/2018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56EDCD2-1E5E-4FAE-9AB4-0B6B0F54CD5A}" type="slidenum">
              <a:rPr lang="it-IT" smtClean="0"/>
              <a:pPr/>
              <a:t>‹N›</a:t>
            </a:fld>
            <a:endParaRPr lang="it-IT"/>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37CFBF2-3B47-4B66-A80C-14B2881C8E01}" type="datetimeFigureOut">
              <a:rPr lang="it-IT" smtClean="0"/>
              <a:pPr/>
              <a:t>11/04/2018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56EDCD2-1E5E-4FAE-9AB4-0B6B0F54CD5A}" type="slidenum">
              <a:rPr lang="it-IT" smtClean="0"/>
              <a:pPr/>
              <a:t>‹N›</a:t>
            </a:fld>
            <a:endParaRPr lang="it-IT"/>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337CFBF2-3B47-4B66-A80C-14B2881C8E01}" type="datetimeFigureOut">
              <a:rPr lang="it-IT" smtClean="0"/>
              <a:pPr/>
              <a:t>11/04/2018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56EDCD2-1E5E-4FAE-9AB4-0B6B0F54CD5A}" type="slidenum">
              <a:rPr lang="it-IT" smtClean="0"/>
              <a:pPr/>
              <a:t>‹N›</a:t>
            </a:fld>
            <a:endParaRPr lang="it-IT"/>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CFBF2-3B47-4B66-A80C-14B2881C8E01}" type="datetimeFigureOut">
              <a:rPr lang="it-IT" smtClean="0"/>
              <a:pPr/>
              <a:t>11/04/2018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56EDCD2-1E5E-4FAE-9AB4-0B6B0F54CD5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337CFBF2-3B47-4B66-A80C-14B2881C8E01}" type="datetimeFigureOut">
              <a:rPr lang="it-IT" smtClean="0"/>
              <a:pPr/>
              <a:t>11/04/2018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56EDCD2-1E5E-4FAE-9AB4-0B6B0F54CD5A}" type="slidenum">
              <a:rPr lang="it-IT" smtClean="0"/>
              <a:pPr/>
              <a:t>‹N›</a:t>
            </a:fld>
            <a:endParaRPr lang="it-IT"/>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it-IT" smtClean="0"/>
              <a:t>Fare clic per modificare lo stile del titolo</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37CFBF2-3B47-4B66-A80C-14B2881C8E01}" type="datetimeFigureOut">
              <a:rPr lang="it-IT" smtClean="0"/>
              <a:pPr/>
              <a:t>11/04/2018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56EDCD2-1E5E-4FAE-9AB4-0B6B0F54CD5A}" type="slidenum">
              <a:rPr lang="it-IT" smtClean="0"/>
              <a:pPr/>
              <a:t>‹N›</a:t>
            </a:fld>
            <a:endParaRPr lang="it-IT"/>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it-IT" smtClean="0"/>
              <a:t>Fare clic per modificare lo stile del titolo</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DD8B8B"/>
            </a:gs>
            <a:gs pos="100000">
              <a:srgbClr val="C59191"/>
            </a:gs>
          </a:gsLst>
          <a:path path="circle">
            <a:fillToRect l="20000" t="10000" r="20000" b="6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337CFBF2-3B47-4B66-A80C-14B2881C8E01}" type="datetimeFigureOut">
              <a:rPr lang="it-IT" smtClean="0"/>
              <a:pPr/>
              <a:t>11/04/2018</a:t>
            </a:fld>
            <a:endParaRPr lang="it-IT"/>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it-IT"/>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756EDCD2-1E5E-4FAE-9AB4-0B6B0F54CD5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16016" y="332656"/>
            <a:ext cx="5396641" cy="1584176"/>
          </a:xfrm>
        </p:spPr>
        <p:txBody>
          <a:bodyPr>
            <a:normAutofit/>
          </a:bodyPr>
          <a:lstStyle/>
          <a:p>
            <a:r>
              <a:rPr lang="it-IT" dirty="0" err="1" smtClean="0">
                <a:latin typeface="Algerian" panose="04020705040A02060702" pitchFamily="82" charset="0"/>
              </a:rPr>
              <a:t>Civil</a:t>
            </a:r>
            <a:r>
              <a:rPr lang="it-IT" dirty="0" smtClean="0">
                <a:latin typeface="Algerian" panose="04020705040A02060702" pitchFamily="82" charset="0"/>
              </a:rPr>
              <a:t> </a:t>
            </a:r>
            <a:r>
              <a:rPr lang="it-IT" dirty="0" err="1" smtClean="0">
                <a:latin typeface="Algerian" panose="04020705040A02060702" pitchFamily="82" charset="0"/>
              </a:rPr>
              <a:t>Rights</a:t>
            </a:r>
            <a:r>
              <a:rPr lang="it-IT" dirty="0" smtClean="0">
                <a:latin typeface="Algerian" panose="04020705040A02060702" pitchFamily="82" charset="0"/>
              </a:rPr>
              <a:t> </a:t>
            </a:r>
            <a:r>
              <a:rPr lang="it-IT" dirty="0" err="1" smtClean="0">
                <a:latin typeface="Algerian" panose="04020705040A02060702" pitchFamily="82" charset="0"/>
              </a:rPr>
              <a:t>Movements</a:t>
            </a:r>
            <a:endParaRPr lang="it-IT" dirty="0">
              <a:latin typeface="Algerian" panose="04020705040A02060702" pitchFamily="82"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0" y="0"/>
            <a:ext cx="3528392" cy="7101408"/>
          </a:xfrm>
          <a:prstGeom prst="rect">
            <a:avLst/>
          </a:prstGeom>
        </p:spPr>
      </p:pic>
      <p:sp>
        <p:nvSpPr>
          <p:cNvPr id="7" name="Ovale 6"/>
          <p:cNvSpPr/>
          <p:nvPr/>
        </p:nvSpPr>
        <p:spPr>
          <a:xfrm>
            <a:off x="3923928" y="2276872"/>
            <a:ext cx="4680520" cy="2398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smtClean="0">
              <a:latin typeface="Arial" panose="020B0604020202020204" pitchFamily="34" charset="0"/>
              <a:cs typeface="Arial" panose="020B0604020202020204" pitchFamily="34" charset="0"/>
            </a:endParaRPr>
          </a:p>
          <a:p>
            <a:pPr algn="ctr"/>
            <a:r>
              <a:rPr lang="en-US" b="1" i="1" dirty="0" smtClean="0">
                <a:latin typeface="Arial" panose="020B0604020202020204" pitchFamily="34" charset="0"/>
                <a:cs typeface="Arial" panose="020B0604020202020204" pitchFamily="34" charset="0"/>
              </a:rPr>
              <a:t>‘</a:t>
            </a:r>
            <a:r>
              <a:rPr lang="en-US" sz="1900" b="1" i="1" dirty="0">
                <a:latin typeface="Arial" panose="020B0604020202020204" pitchFamily="34" charset="0"/>
                <a:cs typeface="Arial" panose="020B0604020202020204" pitchFamily="34" charset="0"/>
              </a:rPr>
              <a:t>’Civil rights are the rights that people have in a society to equal treatment and equal opportunities, whatever their race, sex, or </a:t>
            </a:r>
            <a:r>
              <a:rPr lang="en-US" sz="1900" b="1" i="1" dirty="0" smtClean="0">
                <a:latin typeface="Arial" panose="020B0604020202020204" pitchFamily="34" charset="0"/>
                <a:cs typeface="Arial" panose="020B0604020202020204" pitchFamily="34" charset="0"/>
              </a:rPr>
              <a:t>religion can be.’’</a:t>
            </a:r>
            <a:endParaRPr lang="it-IT" sz="1900" b="1" i="1" dirty="0">
              <a:latin typeface="Arial" panose="020B0604020202020204" pitchFamily="34" charset="0"/>
              <a:cs typeface="Arial" panose="020B0604020202020204" pitchFamily="34" charset="0"/>
            </a:endParaRPr>
          </a:p>
          <a:p>
            <a:pPr algn="ctr"/>
            <a:endParaRPr lang="it-IT" dirty="0">
              <a:solidFill>
                <a:schemeClr val="accent2"/>
              </a:solidFill>
            </a:endParaRPr>
          </a:p>
        </p:txBody>
      </p:sp>
      <p:sp>
        <p:nvSpPr>
          <p:cNvPr id="8" name="CasellaDiTesto 7"/>
          <p:cNvSpPr txBox="1"/>
          <p:nvPr/>
        </p:nvSpPr>
        <p:spPr>
          <a:xfrm>
            <a:off x="7190577" y="5229200"/>
            <a:ext cx="45719" cy="369332"/>
          </a:xfrm>
          <a:prstGeom prst="rect">
            <a:avLst/>
          </a:prstGeom>
          <a:noFill/>
        </p:spPr>
        <p:txBody>
          <a:bodyPr wrap="square" rtlCol="0">
            <a:spAutoFit/>
          </a:bodyPr>
          <a:lstStyle/>
          <a:p>
            <a:endParaRPr lang="it-IT" dirty="0"/>
          </a:p>
        </p:txBody>
      </p:sp>
      <p:sp>
        <p:nvSpPr>
          <p:cNvPr id="9" name="CasellaDiTesto 8"/>
          <p:cNvSpPr txBox="1"/>
          <p:nvPr/>
        </p:nvSpPr>
        <p:spPr>
          <a:xfrm>
            <a:off x="4355976" y="5136867"/>
            <a:ext cx="4443563" cy="1200329"/>
          </a:xfrm>
          <a:prstGeom prst="rect">
            <a:avLst/>
          </a:prstGeom>
          <a:noFill/>
        </p:spPr>
        <p:txBody>
          <a:bodyPr wrap="square" rtlCol="0">
            <a:spAutoFit/>
          </a:bodyPr>
          <a:lstStyle/>
          <a:p>
            <a:r>
              <a:rPr lang="en-US" b="1" dirty="0" smtClean="0">
                <a:latin typeface="+mj-lt"/>
              </a:rPr>
              <a:t>‘’Everyone </a:t>
            </a:r>
            <a:r>
              <a:rPr lang="en-US" b="1" dirty="0">
                <a:latin typeface="+mj-lt"/>
              </a:rPr>
              <a:t>has the right to life, liberty and security of person</a:t>
            </a:r>
            <a:r>
              <a:rPr lang="en-US" b="1" dirty="0" smtClean="0">
                <a:latin typeface="+mj-lt"/>
              </a:rPr>
              <a:t>.’’</a:t>
            </a:r>
          </a:p>
          <a:p>
            <a:r>
              <a:rPr lang="en-US" b="1" dirty="0" smtClean="0">
                <a:latin typeface="+mj-lt"/>
              </a:rPr>
              <a:t>-Article 3 from </a:t>
            </a:r>
            <a:r>
              <a:rPr lang="en-US" b="1" dirty="0" smtClean="0">
                <a:latin typeface="+mj-lt"/>
              </a:rPr>
              <a:t>UDHR (Universal Declaration of Human Rights)</a:t>
            </a:r>
            <a:endParaRPr lang="it-IT" b="1" dirty="0">
              <a:latin typeface="+mj-lt"/>
            </a:endParaRPr>
          </a:p>
        </p:txBody>
      </p:sp>
    </p:spTree>
    <p:extLst>
      <p:ext uri="{BB962C8B-B14F-4D97-AF65-F5344CB8AC3E}">
        <p14:creationId xmlns:p14="http://schemas.microsoft.com/office/powerpoint/2010/main" val="2857599802"/>
      </p:ext>
    </p:extLst>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42000">
              <a:schemeClr val="bg1"/>
            </a:gs>
            <a:gs pos="68000">
              <a:srgbClr val="DD8B8B"/>
            </a:gs>
            <a:gs pos="100000">
              <a:srgbClr val="C59191"/>
            </a:gs>
          </a:gsLst>
          <a:path path="circle">
            <a:fillToRect l="20000" t="10000" r="20000" b="60000"/>
          </a:path>
          <a:tileRect/>
        </a:gradFill>
        <a:effectLst/>
      </p:bgPr>
    </p:bg>
    <p:spTree>
      <p:nvGrpSpPr>
        <p:cNvPr id="1" name=""/>
        <p:cNvGrpSpPr/>
        <p:nvPr/>
      </p:nvGrpSpPr>
      <p:grpSpPr>
        <a:xfrm>
          <a:off x="0" y="0"/>
          <a:ext cx="0" cy="0"/>
          <a:chOff x="0" y="0"/>
          <a:chExt cx="0" cy="0"/>
        </a:xfrm>
      </p:grpSpPr>
      <p:sp useBgFill="1">
        <p:nvSpPr>
          <p:cNvPr id="3" name="Titolo 2"/>
          <p:cNvSpPr>
            <a:spLocks noGrp="1"/>
          </p:cNvSpPr>
          <p:nvPr>
            <p:ph type="title"/>
          </p:nvPr>
        </p:nvSpPr>
        <p:spPr>
          <a:xfrm>
            <a:off x="627919" y="449631"/>
            <a:ext cx="4843100" cy="1899249"/>
          </a:xfrm>
        </p:spPr>
        <p:txBody>
          <a:bodyPr>
            <a:noAutofit/>
          </a:bodyPr>
          <a:lstStyle/>
          <a:p>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4000" b="1" dirty="0" smtClean="0">
                <a:solidFill>
                  <a:schemeClr val="tx2"/>
                </a:solidFill>
                <a:latin typeface="Algerian" panose="04020705040A02060702" pitchFamily="82" charset="0"/>
              </a:rPr>
              <a:t>ANTI-MAFIA                MOVEMENTS</a:t>
            </a:r>
            <a:r>
              <a:rPr lang="it-IT" sz="3600" b="1" u="sng" dirty="0" smtClean="0">
                <a:solidFill>
                  <a:schemeClr val="tx2"/>
                </a:solidFill>
              </a:rPr>
              <a:t/>
            </a:r>
            <a:br>
              <a:rPr lang="it-IT" sz="3600" b="1" u="sng" dirty="0" smtClean="0">
                <a:solidFill>
                  <a:schemeClr val="tx2"/>
                </a:solidFill>
              </a:rPr>
            </a:br>
            <a:endParaRPr lang="it-IT" sz="3600" dirty="0">
              <a:solidFill>
                <a:schemeClr val="tx2"/>
              </a:solidFill>
            </a:endParaRPr>
          </a:p>
        </p:txBody>
      </p:sp>
      <p:sp useBgFill="1">
        <p:nvSpPr>
          <p:cNvPr id="10" name="Titolo 2"/>
          <p:cNvSpPr txBox="1">
            <a:spLocks/>
          </p:cNvSpPr>
          <p:nvPr/>
        </p:nvSpPr>
        <p:spPr>
          <a:xfrm>
            <a:off x="0" y="4710526"/>
            <a:ext cx="3419872" cy="2147473"/>
          </a:xfrm>
          <a:prstGeom prst="rect">
            <a:avLst/>
          </a:prstGeom>
        </p:spPr>
        <p:txBody>
          <a:bodyPr vert="horz" lIns="91440" tIns="45720" rIns="91440" bIns="45720" rtlCol="0" anchor="b" anchorCtr="0">
            <a:noAutofit/>
          </a:bodyPr>
          <a:lstStyle>
            <a:lvl1pPr algn="l" defTabSz="914400" rtl="0" eaLnBrk="1" latinLnBrk="0" hangingPunct="1">
              <a:spcBef>
                <a:spcPts val="400"/>
              </a:spcBef>
              <a:buNone/>
              <a:defRPr sz="2400" b="0" kern="1200" cap="none" spc="0" baseline="0">
                <a:solidFill>
                  <a:schemeClr val="bg2"/>
                </a:solidFill>
                <a:latin typeface="+mj-lt"/>
                <a:ea typeface="+mj-ea"/>
                <a:cs typeface="Tunga" pitchFamily="2"/>
              </a:defRPr>
            </a:lvl1pPr>
          </a:lstStyle>
          <a:p>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2"/>
                </a:solidFill>
                <a:latin typeface="Algerian" panose="04020705040A02060702" pitchFamily="82" charset="0"/>
              </a:rPr>
              <a:t/>
            </a:r>
            <a:br>
              <a:rPr lang="it-IT" sz="3600" b="1" u="sng" dirty="0" smtClean="0">
                <a:solidFill>
                  <a:schemeClr val="tx2"/>
                </a:solidFill>
                <a:latin typeface="Algerian" panose="04020705040A02060702" pitchFamily="82" charset="0"/>
              </a:rPr>
            </a:br>
            <a:r>
              <a:rPr lang="it-IT" sz="3600" b="1" u="sng" dirty="0" smtClean="0">
                <a:solidFill>
                  <a:schemeClr val="tx1"/>
                </a:solidFill>
              </a:rPr>
              <a:t/>
            </a:r>
            <a:br>
              <a:rPr lang="it-IT" sz="3600" b="1" u="sng" dirty="0" smtClean="0">
                <a:solidFill>
                  <a:schemeClr val="tx1"/>
                </a:solidFill>
              </a:rPr>
            </a:br>
            <a:endParaRPr lang="it-IT" sz="3600" dirty="0">
              <a:solidFill>
                <a:schemeClr val="tx1"/>
              </a:solidFill>
            </a:endParaRPr>
          </a:p>
        </p:txBody>
      </p:sp>
      <p:sp>
        <p:nvSpPr>
          <p:cNvPr id="11" name="Rettangolo arrotondato 10"/>
          <p:cNvSpPr/>
          <p:nvPr/>
        </p:nvSpPr>
        <p:spPr>
          <a:xfrm>
            <a:off x="323528" y="3967434"/>
            <a:ext cx="5045535" cy="2485901"/>
          </a:xfrm>
          <a:prstGeom prst="roundRect">
            <a:avLst/>
          </a:prstGeom>
          <a:solidFill>
            <a:schemeClr val="tx2"/>
          </a:solidFill>
        </p:spPr>
        <p:style>
          <a:lnRef idx="2">
            <a:schemeClr val="accent6"/>
          </a:lnRef>
          <a:fillRef idx="1001">
            <a:schemeClr val="dk2"/>
          </a:fillRef>
          <a:effectRef idx="0">
            <a:schemeClr val="accent6"/>
          </a:effectRef>
          <a:fontRef idx="minor">
            <a:schemeClr val="dk1"/>
          </a:fontRef>
        </p:style>
        <p:txBody>
          <a:bodyPr rtlCol="0" anchor="ctr"/>
          <a:lstStyle/>
          <a:p>
            <a:pPr algn="ctr"/>
            <a:r>
              <a:rPr lang="en-US" sz="2400" b="1" dirty="0">
                <a:solidFill>
                  <a:schemeClr val="bg1"/>
                </a:solidFill>
              </a:rPr>
              <a:t>The </a:t>
            </a:r>
            <a:r>
              <a:rPr lang="en-US" sz="2400" b="1" dirty="0" err="1">
                <a:solidFill>
                  <a:srgbClr val="FF6600"/>
                </a:solidFill>
              </a:rPr>
              <a:t>Addiopizzo</a:t>
            </a:r>
            <a:r>
              <a:rPr lang="en-US" sz="2400" b="1" dirty="0">
                <a:solidFill>
                  <a:schemeClr val="bg1"/>
                </a:solidFill>
              </a:rPr>
              <a:t> Committee is an Italian anti-mafia movement, born and developed </a:t>
            </a:r>
            <a:r>
              <a:rPr lang="en-US" sz="2400" b="1" dirty="0" smtClean="0">
                <a:solidFill>
                  <a:schemeClr val="bg1"/>
                </a:solidFill>
              </a:rPr>
              <a:t>in Palermo in 2004, </a:t>
            </a:r>
            <a:r>
              <a:rPr lang="en-US" sz="2400" b="1" dirty="0">
                <a:solidFill>
                  <a:schemeClr val="bg1"/>
                </a:solidFill>
              </a:rPr>
              <a:t>mainly engaged in the fight against the racketeering of mafia </a:t>
            </a:r>
            <a:r>
              <a:rPr lang="en-US" sz="2400" b="1" dirty="0" smtClean="0">
                <a:solidFill>
                  <a:schemeClr val="bg1"/>
                </a:solidFill>
              </a:rPr>
              <a:t>extortions.</a:t>
            </a:r>
            <a:endParaRPr lang="it-IT" sz="2400" b="1" dirty="0">
              <a:solidFill>
                <a:schemeClr val="bg1"/>
              </a:solidFill>
            </a:endParaRPr>
          </a:p>
        </p:txBody>
      </p:sp>
      <p:sp>
        <p:nvSpPr>
          <p:cNvPr id="15" name="Rettangolo arrotondato 14"/>
          <p:cNvSpPr/>
          <p:nvPr/>
        </p:nvSpPr>
        <p:spPr>
          <a:xfrm>
            <a:off x="4067944" y="177494"/>
            <a:ext cx="4608512" cy="189069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bg1"/>
              </a:solidFill>
            </a:endParaRPr>
          </a:p>
          <a:p>
            <a:pPr algn="ctr"/>
            <a:r>
              <a:rPr lang="en-US" sz="2400" b="1" dirty="0" smtClean="0">
                <a:solidFill>
                  <a:schemeClr val="bg1"/>
                </a:solidFill>
              </a:rPr>
              <a:t>Anti-mafia </a:t>
            </a:r>
            <a:r>
              <a:rPr lang="en-US" sz="2400" b="1" dirty="0">
                <a:solidFill>
                  <a:schemeClr val="bg1"/>
                </a:solidFill>
              </a:rPr>
              <a:t>is the fight against Mafia and its criminal activities </a:t>
            </a:r>
            <a:r>
              <a:rPr lang="en-US" sz="2400" b="1" dirty="0" err="1">
                <a:solidFill>
                  <a:schemeClr val="bg1"/>
                </a:solidFill>
              </a:rPr>
              <a:t>borned</a:t>
            </a:r>
            <a:r>
              <a:rPr lang="en-US" sz="2400" b="1" dirty="0">
                <a:solidFill>
                  <a:schemeClr val="bg1"/>
                </a:solidFill>
              </a:rPr>
              <a:t> in the south of Italy and then, </a:t>
            </a:r>
            <a:r>
              <a:rPr lang="en-US" sz="2400" b="1" dirty="0" err="1">
                <a:solidFill>
                  <a:schemeClr val="bg1"/>
                </a:solidFill>
              </a:rPr>
              <a:t>spreaded</a:t>
            </a:r>
            <a:r>
              <a:rPr lang="en-US" sz="2400" b="1" dirty="0">
                <a:solidFill>
                  <a:schemeClr val="bg1"/>
                </a:solidFill>
              </a:rPr>
              <a:t> all around the world.</a:t>
            </a:r>
          </a:p>
          <a:p>
            <a:pPr algn="ctr"/>
            <a:endParaRPr lang="it-IT" dirty="0"/>
          </a:p>
        </p:txBody>
      </p:sp>
      <p:pic>
        <p:nvPicPr>
          <p:cNvPr id="17" name="Immagin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6763" y="2348880"/>
            <a:ext cx="2826206" cy="1927716"/>
          </a:xfrm>
          <a:prstGeom prst="rect">
            <a:avLst/>
          </a:prstGeom>
        </p:spPr>
      </p:pic>
      <p:sp>
        <p:nvSpPr>
          <p:cNvPr id="19" name="CasellaDiTesto 18"/>
          <p:cNvSpPr txBox="1"/>
          <p:nvPr/>
        </p:nvSpPr>
        <p:spPr>
          <a:xfrm>
            <a:off x="5692591" y="4557291"/>
            <a:ext cx="4099481" cy="1661993"/>
          </a:xfrm>
          <a:prstGeom prst="rect">
            <a:avLst/>
          </a:prstGeom>
          <a:noFill/>
        </p:spPr>
        <p:txBody>
          <a:bodyPr wrap="square" rtlCol="0">
            <a:spAutoFit/>
          </a:bodyPr>
          <a:lstStyle/>
          <a:p>
            <a:endParaRPr lang="en-US" dirty="0">
              <a:latin typeface="Algerian" panose="04020705040A02060702" pitchFamily="82" charset="0"/>
            </a:endParaRPr>
          </a:p>
          <a:p>
            <a:r>
              <a:rPr lang="en-US" sz="2800" i="1" dirty="0"/>
              <a:t>“An entire people that pays </a:t>
            </a:r>
            <a:r>
              <a:rPr lang="en-US" sz="2800" i="1" dirty="0" err="1"/>
              <a:t>pizzo</a:t>
            </a:r>
            <a:r>
              <a:rPr lang="en-US" sz="2800" i="1" dirty="0"/>
              <a:t> is a people without dignity.”</a:t>
            </a:r>
            <a:endParaRPr lang="it-IT" sz="2800" i="1" dirty="0"/>
          </a:p>
        </p:txBody>
      </p:sp>
      <p:sp>
        <p:nvSpPr>
          <p:cNvPr id="21" name="CasellaDiTesto 20"/>
          <p:cNvSpPr txBox="1"/>
          <p:nvPr/>
        </p:nvSpPr>
        <p:spPr>
          <a:xfrm>
            <a:off x="545047" y="2068185"/>
            <a:ext cx="5008844" cy="1877437"/>
          </a:xfrm>
          <a:prstGeom prst="rect">
            <a:avLst/>
          </a:prstGeom>
          <a:noFill/>
        </p:spPr>
        <p:txBody>
          <a:bodyPr wrap="square" rtlCol="0">
            <a:spAutoFit/>
          </a:bodyPr>
          <a:lstStyle/>
          <a:p>
            <a:endParaRPr lang="en-US" dirty="0"/>
          </a:p>
          <a:p>
            <a:r>
              <a:rPr lang="en-US" dirty="0"/>
              <a:t> </a:t>
            </a:r>
            <a:r>
              <a:rPr lang="en-US" sz="2000" b="1" dirty="0"/>
              <a:t>“He who is silent and bows his head dies every time he does so. He who speaks aloud and walks with his head held high dies only once</a:t>
            </a:r>
            <a:r>
              <a:rPr lang="en-US" sz="2000" b="1" dirty="0" smtClean="0"/>
              <a:t>.’’ –Giovanni Falcone</a:t>
            </a:r>
            <a:endParaRPr lang="en-US" sz="2000" b="1" dirty="0"/>
          </a:p>
          <a:p>
            <a:endParaRPr lang="it-IT" dirty="0"/>
          </a:p>
        </p:txBody>
      </p:sp>
      <p:sp>
        <p:nvSpPr>
          <p:cNvPr id="22" name="Freccia in giù 21"/>
          <p:cNvSpPr/>
          <p:nvPr/>
        </p:nvSpPr>
        <p:spPr>
          <a:xfrm rot="3045244">
            <a:off x="5938087" y="3747222"/>
            <a:ext cx="421832" cy="620318"/>
          </a:xfrm>
          <a:prstGeom prst="downArrow">
            <a:avLst/>
          </a:prstGeom>
          <a:solidFill>
            <a:srgbClr val="FF80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6600"/>
              </a:solidFill>
            </a:endParaRPr>
          </a:p>
        </p:txBody>
      </p:sp>
    </p:spTree>
    <p:extLst>
      <p:ext uri="{BB962C8B-B14F-4D97-AF65-F5344CB8AC3E}">
        <p14:creationId xmlns:p14="http://schemas.microsoft.com/office/powerpoint/2010/main" val="4068285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0"/>
            <a:ext cx="3689648" cy="1844824"/>
          </a:xfrm>
          <a:prstGeom prst="rect">
            <a:avLst/>
          </a:prstGeom>
        </p:spPr>
      </p:pic>
      <p:pic>
        <p:nvPicPr>
          <p:cNvPr id="14" name="Segnaposto contenuto 1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916643" y="2276872"/>
            <a:ext cx="4801577" cy="3608829"/>
          </a:xfrm>
        </p:spPr>
      </p:pic>
      <p:sp>
        <p:nvSpPr>
          <p:cNvPr id="13" name="Rettangolo arrotondato 12"/>
          <p:cNvSpPr/>
          <p:nvPr/>
        </p:nvSpPr>
        <p:spPr>
          <a:xfrm>
            <a:off x="395536" y="2145269"/>
            <a:ext cx="3240360" cy="2057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dirty="0" smtClean="0">
              <a:solidFill>
                <a:schemeClr val="tx1"/>
              </a:solidFill>
            </a:endParaRPr>
          </a:p>
          <a:p>
            <a:pPr algn="ctr"/>
            <a:r>
              <a:rPr lang="it-IT" sz="2000" b="1" dirty="0" err="1" smtClean="0">
                <a:solidFill>
                  <a:schemeClr val="tx1"/>
                </a:solidFill>
              </a:rPr>
              <a:t>Time’s</a:t>
            </a:r>
            <a:r>
              <a:rPr lang="it-IT" sz="2000" b="1" dirty="0" smtClean="0">
                <a:solidFill>
                  <a:schemeClr val="tx1"/>
                </a:solidFill>
              </a:rPr>
              <a:t> </a:t>
            </a:r>
            <a:r>
              <a:rPr lang="it-IT" sz="2000" b="1" dirty="0">
                <a:solidFill>
                  <a:schemeClr val="tx1"/>
                </a:solidFill>
              </a:rPr>
              <a:t>Up </a:t>
            </a:r>
            <a:r>
              <a:rPr lang="it-IT" sz="2000" b="1" dirty="0" err="1">
                <a:solidFill>
                  <a:schemeClr val="tx1"/>
                </a:solidFill>
              </a:rPr>
              <a:t>is</a:t>
            </a:r>
            <a:r>
              <a:rPr lang="it-IT" sz="2000" b="1" dirty="0">
                <a:solidFill>
                  <a:schemeClr val="tx1"/>
                </a:solidFill>
              </a:rPr>
              <a:t> a </a:t>
            </a:r>
            <a:r>
              <a:rPr lang="it-IT" sz="2000" b="1" dirty="0" err="1">
                <a:solidFill>
                  <a:schemeClr val="tx1"/>
                </a:solidFill>
              </a:rPr>
              <a:t>movement</a:t>
            </a:r>
            <a:r>
              <a:rPr lang="it-IT" sz="2000" b="1" dirty="0">
                <a:solidFill>
                  <a:schemeClr val="tx1"/>
                </a:solidFill>
              </a:rPr>
              <a:t> </a:t>
            </a:r>
            <a:r>
              <a:rPr lang="it-IT" sz="2000" b="1" dirty="0" err="1">
                <a:solidFill>
                  <a:schemeClr val="tx1"/>
                </a:solidFill>
              </a:rPr>
              <a:t>against</a:t>
            </a:r>
            <a:r>
              <a:rPr lang="it-IT" sz="2000" b="1" dirty="0">
                <a:solidFill>
                  <a:schemeClr val="tx1"/>
                </a:solidFill>
              </a:rPr>
              <a:t> </a:t>
            </a:r>
            <a:r>
              <a:rPr lang="it-IT" sz="2000" b="1" dirty="0" err="1">
                <a:solidFill>
                  <a:schemeClr val="tx1"/>
                </a:solidFill>
              </a:rPr>
              <a:t>sexual</a:t>
            </a:r>
            <a:r>
              <a:rPr lang="it-IT" sz="2000" b="1" dirty="0">
                <a:solidFill>
                  <a:schemeClr val="tx1"/>
                </a:solidFill>
              </a:rPr>
              <a:t> </a:t>
            </a:r>
            <a:r>
              <a:rPr lang="it-IT" sz="2000" b="1" dirty="0" err="1">
                <a:solidFill>
                  <a:schemeClr val="tx1"/>
                </a:solidFill>
              </a:rPr>
              <a:t>harassment</a:t>
            </a:r>
            <a:r>
              <a:rPr lang="it-IT" sz="2000" b="1" dirty="0">
                <a:solidFill>
                  <a:schemeClr val="tx1"/>
                </a:solidFill>
              </a:rPr>
              <a:t> </a:t>
            </a:r>
            <a:r>
              <a:rPr lang="it-IT" sz="2000" b="1" dirty="0" err="1">
                <a:solidFill>
                  <a:schemeClr val="tx1"/>
                </a:solidFill>
              </a:rPr>
              <a:t>that</a:t>
            </a:r>
            <a:r>
              <a:rPr lang="it-IT" sz="2000" b="1" dirty="0">
                <a:solidFill>
                  <a:schemeClr val="tx1"/>
                </a:solidFill>
              </a:rPr>
              <a:t> </a:t>
            </a:r>
            <a:r>
              <a:rPr lang="it-IT" sz="2000" b="1" dirty="0" err="1">
                <a:solidFill>
                  <a:schemeClr val="tx1"/>
                </a:solidFill>
              </a:rPr>
              <a:t>was</a:t>
            </a:r>
            <a:r>
              <a:rPr lang="it-IT" sz="2000" b="1" dirty="0">
                <a:solidFill>
                  <a:schemeClr val="tx1"/>
                </a:solidFill>
              </a:rPr>
              <a:t> </a:t>
            </a:r>
            <a:r>
              <a:rPr lang="it-IT" sz="2000" b="1" dirty="0" err="1">
                <a:solidFill>
                  <a:schemeClr val="tx1"/>
                </a:solidFill>
              </a:rPr>
              <a:t>founded</a:t>
            </a:r>
            <a:r>
              <a:rPr lang="it-IT" sz="2000" b="1" dirty="0">
                <a:solidFill>
                  <a:schemeClr val="tx1"/>
                </a:solidFill>
              </a:rPr>
              <a:t> </a:t>
            </a:r>
            <a:r>
              <a:rPr lang="it-IT" sz="2000" b="1" dirty="0" err="1">
                <a:solidFill>
                  <a:schemeClr val="tx1"/>
                </a:solidFill>
              </a:rPr>
              <a:t>this</a:t>
            </a:r>
            <a:r>
              <a:rPr lang="it-IT" sz="2000" b="1" dirty="0">
                <a:solidFill>
                  <a:schemeClr val="tx1"/>
                </a:solidFill>
              </a:rPr>
              <a:t> 1</a:t>
            </a:r>
            <a:r>
              <a:rPr lang="it-IT" sz="2000" b="1" baseline="30000" dirty="0">
                <a:solidFill>
                  <a:schemeClr val="tx1"/>
                </a:solidFill>
              </a:rPr>
              <a:t>st</a:t>
            </a:r>
            <a:r>
              <a:rPr lang="it-IT" sz="2000" b="1" dirty="0">
                <a:solidFill>
                  <a:schemeClr val="tx1"/>
                </a:solidFill>
              </a:rPr>
              <a:t> </a:t>
            </a:r>
            <a:r>
              <a:rPr lang="it-IT" sz="2000" b="1" dirty="0" err="1">
                <a:solidFill>
                  <a:schemeClr val="tx1"/>
                </a:solidFill>
              </a:rPr>
              <a:t>Janaury</a:t>
            </a:r>
            <a:r>
              <a:rPr lang="it-IT" sz="2000" b="1" dirty="0">
                <a:solidFill>
                  <a:schemeClr val="tx1"/>
                </a:solidFill>
              </a:rPr>
              <a:t> </a:t>
            </a:r>
            <a:r>
              <a:rPr lang="it-IT" sz="2000" b="1" dirty="0" err="1">
                <a:solidFill>
                  <a:schemeClr val="tx1"/>
                </a:solidFill>
              </a:rPr>
              <a:t>thanks</a:t>
            </a:r>
            <a:r>
              <a:rPr lang="it-IT" sz="2000" b="1" dirty="0">
                <a:solidFill>
                  <a:schemeClr val="tx1"/>
                </a:solidFill>
              </a:rPr>
              <a:t> to Hollywood </a:t>
            </a:r>
            <a:r>
              <a:rPr lang="it-IT" sz="2000" b="1" dirty="0" err="1">
                <a:solidFill>
                  <a:schemeClr val="tx1"/>
                </a:solidFill>
              </a:rPr>
              <a:t>celebrities</a:t>
            </a:r>
            <a:r>
              <a:rPr lang="it-IT" sz="2000" b="1" dirty="0">
                <a:solidFill>
                  <a:schemeClr val="tx1"/>
                </a:solidFill>
              </a:rPr>
              <a:t>.</a:t>
            </a:r>
          </a:p>
          <a:p>
            <a:pPr algn="ctr"/>
            <a:endParaRPr lang="it-IT" dirty="0">
              <a:solidFill>
                <a:schemeClr val="tx1"/>
              </a:solidFill>
            </a:endParaRPr>
          </a:p>
        </p:txBody>
      </p:sp>
      <p:sp>
        <p:nvSpPr>
          <p:cNvPr id="15" name="CasellaDiTesto 14"/>
          <p:cNvSpPr txBox="1"/>
          <p:nvPr/>
        </p:nvSpPr>
        <p:spPr>
          <a:xfrm>
            <a:off x="395536" y="4725144"/>
            <a:ext cx="3024336" cy="1692771"/>
          </a:xfrm>
          <a:prstGeom prst="rect">
            <a:avLst/>
          </a:prstGeom>
          <a:noFill/>
        </p:spPr>
        <p:txBody>
          <a:bodyPr wrap="square" rtlCol="0">
            <a:spAutoFit/>
          </a:bodyPr>
          <a:lstStyle/>
          <a:p>
            <a:r>
              <a:rPr lang="it-IT" sz="2000" b="1" dirty="0" smtClean="0"/>
              <a:t>TIME’S UP </a:t>
            </a:r>
            <a:r>
              <a:rPr lang="it-IT" b="1" dirty="0" smtClean="0"/>
              <a:t>on </a:t>
            </a:r>
            <a:r>
              <a:rPr lang="it-IT" b="1" dirty="0" err="1" smtClean="0"/>
              <a:t>silence</a:t>
            </a:r>
            <a:r>
              <a:rPr lang="it-IT" b="1" dirty="0" smtClean="0"/>
              <a:t>.</a:t>
            </a:r>
          </a:p>
          <a:p>
            <a:r>
              <a:rPr lang="it-IT" sz="2200" b="1" dirty="0" smtClean="0"/>
              <a:t>TIME’S UP </a:t>
            </a:r>
            <a:r>
              <a:rPr lang="it-IT" b="1" dirty="0" smtClean="0"/>
              <a:t>on </a:t>
            </a:r>
            <a:r>
              <a:rPr lang="it-IT" b="1" dirty="0" err="1" smtClean="0"/>
              <a:t>waiting</a:t>
            </a:r>
            <a:r>
              <a:rPr lang="it-IT" b="1" dirty="0" smtClean="0"/>
              <a:t>.</a:t>
            </a:r>
          </a:p>
          <a:p>
            <a:r>
              <a:rPr lang="it-IT" sz="2400" b="1" dirty="0" smtClean="0"/>
              <a:t>TIME’S UP </a:t>
            </a:r>
            <a:r>
              <a:rPr lang="it-IT" b="1" dirty="0" smtClean="0"/>
              <a:t>on </a:t>
            </a:r>
            <a:r>
              <a:rPr lang="it-IT" b="1" dirty="0" err="1" smtClean="0"/>
              <a:t>tolerating</a:t>
            </a:r>
            <a:r>
              <a:rPr lang="it-IT" b="1" dirty="0" smtClean="0"/>
              <a:t> </a:t>
            </a:r>
            <a:r>
              <a:rPr lang="it-IT" b="1" dirty="0" err="1" smtClean="0"/>
              <a:t>discrimination</a:t>
            </a:r>
            <a:r>
              <a:rPr lang="it-IT" b="1" dirty="0" smtClean="0"/>
              <a:t>, </a:t>
            </a:r>
            <a:r>
              <a:rPr lang="it-IT" b="1" dirty="0" err="1" smtClean="0"/>
              <a:t>harassment</a:t>
            </a:r>
            <a:r>
              <a:rPr lang="it-IT" b="1" dirty="0" smtClean="0"/>
              <a:t> and </a:t>
            </a:r>
            <a:r>
              <a:rPr lang="it-IT" b="1" dirty="0" err="1" smtClean="0"/>
              <a:t>abuse</a:t>
            </a:r>
            <a:r>
              <a:rPr lang="it-IT" b="1" dirty="0" smtClean="0"/>
              <a:t>.</a:t>
            </a:r>
            <a:endParaRPr lang="it-IT" b="1" dirty="0"/>
          </a:p>
        </p:txBody>
      </p:sp>
    </p:spTree>
    <p:extLst>
      <p:ext uri="{BB962C8B-B14F-4D97-AF65-F5344CB8AC3E}">
        <p14:creationId xmlns:p14="http://schemas.microsoft.com/office/powerpoint/2010/main" val="756418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5764" y="908720"/>
            <a:ext cx="2626035" cy="2486550"/>
          </a:xfrm>
        </p:spPr>
        <p:txBody>
          <a:bodyPr>
            <a:normAutofit/>
          </a:bodyPr>
          <a:lstStyle/>
          <a:p>
            <a:r>
              <a:rPr lang="it-IT" sz="2400" dirty="0">
                <a:latin typeface="Algerian" panose="04020705040A02060702" pitchFamily="82" charset="0"/>
              </a:rPr>
              <a:t>Emma Watson </a:t>
            </a:r>
            <a:r>
              <a:rPr lang="it-IT" sz="2000" b="1" dirty="0" err="1" smtClean="0">
                <a:solidFill>
                  <a:schemeClr val="tx1"/>
                </a:solidFill>
                <a:latin typeface="Baskerville Old Face" panose="02020602080505020303" pitchFamily="18" charset="0"/>
              </a:rPr>
              <a:t>is</a:t>
            </a:r>
            <a:r>
              <a:rPr lang="it-IT" sz="2000" b="1" dirty="0" smtClean="0">
                <a:solidFill>
                  <a:schemeClr val="tx1"/>
                </a:solidFill>
                <a:latin typeface="Baskerville Old Face" panose="02020602080505020303" pitchFamily="18" charset="0"/>
              </a:rPr>
              <a:t> a </a:t>
            </a:r>
            <a:r>
              <a:rPr lang="it-IT" sz="2000" b="1" dirty="0" err="1" smtClean="0">
                <a:solidFill>
                  <a:schemeClr val="tx1"/>
                </a:solidFill>
                <a:latin typeface="Baskerville Old Face" panose="02020602080505020303" pitchFamily="18" charset="0"/>
              </a:rPr>
              <a:t>famous</a:t>
            </a:r>
            <a:r>
              <a:rPr lang="it-IT" sz="2000" b="1" dirty="0" smtClean="0">
                <a:solidFill>
                  <a:schemeClr val="tx1"/>
                </a:solidFill>
                <a:latin typeface="Baskerville Old Face" panose="02020602080505020303" pitchFamily="18" charset="0"/>
              </a:rPr>
              <a:t> </a:t>
            </a:r>
            <a:r>
              <a:rPr lang="it-IT" sz="2000" b="1" dirty="0" err="1" smtClean="0">
                <a:solidFill>
                  <a:schemeClr val="tx1"/>
                </a:solidFill>
                <a:latin typeface="Baskerville Old Face" panose="02020602080505020303" pitchFamily="18" charset="0"/>
              </a:rPr>
              <a:t>actress</a:t>
            </a:r>
            <a:r>
              <a:rPr lang="it-IT" sz="2000" b="1" dirty="0" smtClean="0">
                <a:solidFill>
                  <a:schemeClr val="tx1"/>
                </a:solidFill>
                <a:latin typeface="Baskerville Old Face" panose="02020602080505020303" pitchFamily="18" charset="0"/>
              </a:rPr>
              <a:t> </a:t>
            </a:r>
            <a:r>
              <a:rPr lang="it-IT" sz="2000" b="1" dirty="0" err="1" smtClean="0">
                <a:solidFill>
                  <a:schemeClr val="tx1"/>
                </a:solidFill>
                <a:latin typeface="Baskerville Old Face" panose="02020602080505020303" pitchFamily="18" charset="0"/>
              </a:rPr>
              <a:t>who</a:t>
            </a:r>
            <a:r>
              <a:rPr lang="it-IT" sz="2000" b="1" dirty="0" smtClean="0">
                <a:solidFill>
                  <a:schemeClr val="tx1"/>
                </a:solidFill>
                <a:latin typeface="Baskerville Old Face" panose="02020602080505020303" pitchFamily="18" charset="0"/>
              </a:rPr>
              <a:t> </a:t>
            </a:r>
            <a:r>
              <a:rPr lang="it-IT" sz="2000" b="1" dirty="0" err="1" smtClean="0">
                <a:solidFill>
                  <a:schemeClr val="tx1"/>
                </a:solidFill>
                <a:latin typeface="Baskerville Old Face" panose="02020602080505020303" pitchFamily="18" charset="0"/>
              </a:rPr>
              <a:t>is</a:t>
            </a:r>
            <a:r>
              <a:rPr lang="it-IT" sz="2000" b="1" dirty="0" smtClean="0">
                <a:solidFill>
                  <a:schemeClr val="tx1"/>
                </a:solidFill>
                <a:latin typeface="Baskerville Old Face" panose="02020602080505020303" pitchFamily="18" charset="0"/>
              </a:rPr>
              <a:t> </a:t>
            </a:r>
            <a:r>
              <a:rPr lang="it-IT" sz="2000" b="1" dirty="0" err="1" smtClean="0">
                <a:solidFill>
                  <a:schemeClr val="tx1"/>
                </a:solidFill>
                <a:latin typeface="Baskerville Old Face" panose="02020602080505020303" pitchFamily="18" charset="0"/>
              </a:rPr>
              <a:t>one</a:t>
            </a:r>
            <a:r>
              <a:rPr lang="it-IT" sz="2000" b="1" dirty="0" smtClean="0">
                <a:solidFill>
                  <a:schemeClr val="tx1"/>
                </a:solidFill>
                <a:latin typeface="Baskerville Old Face" panose="02020602080505020303" pitchFamily="18" charset="0"/>
              </a:rPr>
              <a:t> </a:t>
            </a:r>
            <a:r>
              <a:rPr lang="it-IT" sz="2000" b="1" dirty="0">
                <a:solidFill>
                  <a:schemeClr val="tx1"/>
                </a:solidFill>
                <a:latin typeface="Baskerville Old Face" panose="02020602080505020303" pitchFamily="18" charset="0"/>
              </a:rPr>
              <a:t>of the </a:t>
            </a:r>
            <a:r>
              <a:rPr lang="it-IT" sz="2000" b="1" dirty="0" err="1">
                <a:solidFill>
                  <a:schemeClr val="tx1"/>
                </a:solidFill>
                <a:latin typeface="Baskerville Old Face" panose="02020602080505020303" pitchFamily="18" charset="0"/>
              </a:rPr>
              <a:t>Time’s</a:t>
            </a:r>
            <a:r>
              <a:rPr lang="it-IT" sz="2000" b="1" dirty="0">
                <a:solidFill>
                  <a:schemeClr val="tx1"/>
                </a:solidFill>
                <a:latin typeface="Baskerville Old Face" panose="02020602080505020303" pitchFamily="18" charset="0"/>
              </a:rPr>
              <a:t> </a:t>
            </a:r>
            <a:r>
              <a:rPr lang="it-IT" sz="2000" b="1" dirty="0" err="1">
                <a:solidFill>
                  <a:schemeClr val="tx1"/>
                </a:solidFill>
                <a:latin typeface="Baskerville Old Face" panose="02020602080505020303" pitchFamily="18" charset="0"/>
              </a:rPr>
              <a:t>Up’s</a:t>
            </a:r>
            <a:r>
              <a:rPr lang="it-IT" sz="2000" b="1" dirty="0">
                <a:solidFill>
                  <a:schemeClr val="tx1"/>
                </a:solidFill>
                <a:latin typeface="Baskerville Old Face" panose="02020602080505020303" pitchFamily="18" charset="0"/>
              </a:rPr>
              <a:t> </a:t>
            </a:r>
            <a:r>
              <a:rPr lang="it-IT" sz="2000" b="1" dirty="0" smtClean="0">
                <a:solidFill>
                  <a:schemeClr val="tx1"/>
                </a:solidFill>
                <a:latin typeface="Baskerville Old Face" panose="02020602080505020303" pitchFamily="18" charset="0"/>
              </a:rPr>
              <a:t>supporter. </a:t>
            </a:r>
            <a:r>
              <a:rPr lang="it-IT" sz="2000" b="1" dirty="0" err="1">
                <a:solidFill>
                  <a:schemeClr val="tx1"/>
                </a:solidFill>
                <a:latin typeface="Baskerville Old Face" panose="02020602080505020303" pitchFamily="18" charset="0"/>
              </a:rPr>
              <a:t>S</a:t>
            </a:r>
            <a:r>
              <a:rPr lang="it-IT" sz="2000" b="1" dirty="0" err="1" smtClean="0">
                <a:solidFill>
                  <a:schemeClr val="tx1"/>
                </a:solidFill>
                <a:latin typeface="Baskerville Old Face" panose="02020602080505020303" pitchFamily="18" charset="0"/>
              </a:rPr>
              <a:t>he</a:t>
            </a:r>
            <a:r>
              <a:rPr lang="it-IT" sz="2000" b="1" dirty="0" smtClean="0">
                <a:solidFill>
                  <a:schemeClr val="tx1"/>
                </a:solidFill>
                <a:latin typeface="Baskerville Old Face" panose="02020602080505020303" pitchFamily="18" charset="0"/>
              </a:rPr>
              <a:t> </a:t>
            </a:r>
            <a:r>
              <a:rPr lang="it-IT" sz="2000" b="1" dirty="0" err="1">
                <a:solidFill>
                  <a:schemeClr val="tx1"/>
                </a:solidFill>
                <a:latin typeface="Baskerville Old Face" panose="02020602080505020303" pitchFamily="18" charset="0"/>
              </a:rPr>
              <a:t>has</a:t>
            </a:r>
            <a:r>
              <a:rPr lang="it-IT" sz="2000" b="1" dirty="0">
                <a:solidFill>
                  <a:schemeClr val="tx1"/>
                </a:solidFill>
                <a:latin typeface="Baskerville Old Face" panose="02020602080505020303" pitchFamily="18" charset="0"/>
              </a:rPr>
              <a:t> </a:t>
            </a:r>
            <a:r>
              <a:rPr lang="it-IT" sz="2000" b="1" dirty="0" err="1" smtClean="0">
                <a:solidFill>
                  <a:schemeClr val="tx1"/>
                </a:solidFill>
                <a:latin typeface="Baskerville Old Face" panose="02020602080505020303" pitchFamily="18" charset="0"/>
              </a:rPr>
              <a:t>been</a:t>
            </a:r>
            <a:r>
              <a:rPr lang="it-IT" sz="2000" b="1" dirty="0" smtClean="0">
                <a:solidFill>
                  <a:schemeClr val="tx1"/>
                </a:solidFill>
                <a:latin typeface="Baskerville Old Face" panose="02020602080505020303" pitchFamily="18" charset="0"/>
              </a:rPr>
              <a:t> </a:t>
            </a:r>
            <a:r>
              <a:rPr lang="it-IT" sz="2000" b="1" dirty="0" err="1" smtClean="0">
                <a:solidFill>
                  <a:schemeClr val="tx1"/>
                </a:solidFill>
                <a:latin typeface="Baskerville Old Face" panose="02020602080505020303" pitchFamily="18" charset="0"/>
              </a:rPr>
              <a:t>working</a:t>
            </a:r>
            <a:r>
              <a:rPr lang="it-IT" sz="2000" b="1" dirty="0" smtClean="0">
                <a:solidFill>
                  <a:schemeClr val="tx1"/>
                </a:solidFill>
                <a:latin typeface="Baskerville Old Face" panose="02020602080505020303" pitchFamily="18" charset="0"/>
              </a:rPr>
              <a:t> </a:t>
            </a:r>
            <a:r>
              <a:rPr lang="it-IT" sz="2000" b="1" dirty="0">
                <a:solidFill>
                  <a:schemeClr val="tx1"/>
                </a:solidFill>
                <a:latin typeface="Baskerville Old Face" panose="02020602080505020303" pitchFamily="18" charset="0"/>
              </a:rPr>
              <a:t>for </a:t>
            </a:r>
            <a:r>
              <a:rPr lang="it-IT" sz="2000" b="1" dirty="0" err="1">
                <a:solidFill>
                  <a:schemeClr val="tx1"/>
                </a:solidFill>
                <a:latin typeface="Baskerville Old Face" panose="02020602080505020303" pitchFamily="18" charset="0"/>
              </a:rPr>
              <a:t>equality</a:t>
            </a:r>
            <a:r>
              <a:rPr lang="it-IT" sz="2000" b="1" dirty="0">
                <a:solidFill>
                  <a:schemeClr val="tx1"/>
                </a:solidFill>
                <a:latin typeface="Baskerville Old Face" panose="02020602080505020303" pitchFamily="18" charset="0"/>
              </a:rPr>
              <a:t> </a:t>
            </a:r>
            <a:r>
              <a:rPr lang="it-IT" sz="2000" b="1" dirty="0" err="1">
                <a:solidFill>
                  <a:schemeClr val="tx1"/>
                </a:solidFill>
                <a:latin typeface="Baskerville Old Face" panose="02020602080505020303" pitchFamily="18" charset="0"/>
              </a:rPr>
              <a:t>between</a:t>
            </a:r>
            <a:r>
              <a:rPr lang="it-IT" sz="2000" b="1" dirty="0">
                <a:solidFill>
                  <a:schemeClr val="tx1"/>
                </a:solidFill>
                <a:latin typeface="Baskerville Old Face" panose="02020602080505020303" pitchFamily="18" charset="0"/>
              </a:rPr>
              <a:t> men and </a:t>
            </a:r>
            <a:r>
              <a:rPr lang="it-IT" sz="2000" b="1" dirty="0" err="1" smtClean="0">
                <a:solidFill>
                  <a:schemeClr val="tx1"/>
                </a:solidFill>
                <a:latin typeface="Baskerville Old Face" panose="02020602080505020303" pitchFamily="18" charset="0"/>
              </a:rPr>
              <a:t>women</a:t>
            </a:r>
            <a:r>
              <a:rPr lang="it-IT" sz="2000" b="1" dirty="0" smtClean="0">
                <a:solidFill>
                  <a:schemeClr val="tx1"/>
                </a:solidFill>
                <a:latin typeface="Baskerville Old Face" panose="02020602080505020303" pitchFamily="18" charset="0"/>
              </a:rPr>
              <a:t>.</a:t>
            </a:r>
            <a:endParaRPr lang="it-IT" sz="2000" b="1" dirty="0">
              <a:solidFill>
                <a:schemeClr val="tx1"/>
              </a:solidFill>
              <a:latin typeface="Baskerville Old Face" panose="02020602080505020303" pitchFamily="18" charset="0"/>
            </a:endParaRPr>
          </a:p>
        </p:txBody>
      </p:sp>
      <p:pic>
        <p:nvPicPr>
          <p:cNvPr id="4" name="WhatsApp Video 2018-04-05 at 12.15.26">
            <a:hlinkClick r:id="" action="ppaction://media"/>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5" cstate="print"/>
          <a:stretch>
            <a:fillRect/>
          </a:stretch>
        </p:blipFill>
        <p:spPr>
          <a:xfrm>
            <a:off x="2938311" y="692696"/>
            <a:ext cx="5970224" cy="4536504"/>
          </a:xfrm>
        </p:spPr>
      </p:pic>
      <p:pic>
        <p:nvPicPr>
          <p:cNvPr id="6" name="Immagin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920" y="236953"/>
            <a:ext cx="1055501" cy="527751"/>
          </a:xfrm>
          <a:prstGeom prst="rect">
            <a:avLst/>
          </a:prstGeom>
        </p:spPr>
      </p:pic>
      <p:pic>
        <p:nvPicPr>
          <p:cNvPr id="7" name="Immagin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920" y="3645024"/>
            <a:ext cx="2438400" cy="2832007"/>
          </a:xfrm>
          <a:prstGeom prst="rect">
            <a:avLst/>
          </a:prstGeom>
        </p:spPr>
      </p:pic>
      <p:sp>
        <p:nvSpPr>
          <p:cNvPr id="9" name="CasellaDiTesto 8"/>
          <p:cNvSpPr txBox="1"/>
          <p:nvPr/>
        </p:nvSpPr>
        <p:spPr>
          <a:xfrm>
            <a:off x="3131840" y="5301208"/>
            <a:ext cx="5776695" cy="923330"/>
          </a:xfrm>
          <a:prstGeom prst="rect">
            <a:avLst/>
          </a:prstGeom>
          <a:noFill/>
        </p:spPr>
        <p:txBody>
          <a:bodyPr wrap="square" rtlCol="0">
            <a:spAutoFit/>
          </a:bodyPr>
          <a:lstStyle/>
          <a:p>
            <a:r>
              <a:rPr lang="en-US" i="1" dirty="0" smtClean="0"/>
              <a:t>‘’It is time that we all see gender as a spectrum instead of two sets of opposing ideals.’’</a:t>
            </a:r>
          </a:p>
          <a:p>
            <a:r>
              <a:rPr lang="en-US" i="1" dirty="0" smtClean="0"/>
              <a:t>                                                      -Emma Watson</a:t>
            </a:r>
            <a:endParaRPr lang="it-IT" i="1" dirty="0"/>
          </a:p>
        </p:txBody>
      </p:sp>
    </p:spTree>
    <p:extLst>
      <p:ext uri="{BB962C8B-B14F-4D97-AF65-F5344CB8AC3E}">
        <p14:creationId xmlns:p14="http://schemas.microsoft.com/office/powerpoint/2010/main" val="9555742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19872" y="2492897"/>
            <a:ext cx="5724128" cy="1872208"/>
          </a:xfrm>
        </p:spPr>
        <p:txBody>
          <a:bodyPr>
            <a:normAutofit fontScale="90000"/>
          </a:bodyPr>
          <a:lstStyle/>
          <a:p>
            <a:r>
              <a:rPr lang="it-IT" sz="3100" b="1" dirty="0"/>
              <a:t>Made by:</a:t>
            </a:r>
            <a:br>
              <a:rPr lang="it-IT" sz="3100" b="1" dirty="0"/>
            </a:br>
            <a:r>
              <a:rPr lang="it-IT" sz="4400" b="1" dirty="0" smtClean="0"/>
              <a:t>Erika </a:t>
            </a:r>
            <a:r>
              <a:rPr lang="it-IT" sz="4400" b="1" dirty="0"/>
              <a:t>Di </a:t>
            </a:r>
            <a:r>
              <a:rPr lang="it-IT" sz="4400" b="1" dirty="0" smtClean="0"/>
              <a:t>Noto</a:t>
            </a:r>
            <a:r>
              <a:rPr lang="it-IT" sz="4000" b="1" dirty="0" smtClean="0"/>
              <a:t/>
            </a:r>
            <a:br>
              <a:rPr lang="it-IT" sz="4000" b="1" dirty="0" smtClean="0"/>
            </a:br>
            <a:r>
              <a:rPr lang="it-IT" sz="4000" b="1" dirty="0" smtClean="0"/>
              <a:t> </a:t>
            </a:r>
            <a:r>
              <a:rPr lang="it-IT" sz="3100" b="1" dirty="0"/>
              <a:t>with the help of Laura Flauto</a:t>
            </a:r>
            <a:r>
              <a:rPr lang="it-IT" b="1" dirty="0"/>
              <a:t/>
            </a:r>
            <a:br>
              <a:rPr lang="it-IT" b="1" dirty="0"/>
            </a:br>
            <a:endParaRPr lang="it-IT" dirty="0"/>
          </a:p>
        </p:txBody>
      </p:sp>
      <p:pic>
        <p:nvPicPr>
          <p:cNvPr id="4" name="Segnaposto contenuto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538305" y="129956"/>
            <a:ext cx="6354175" cy="1806928"/>
          </a:xfr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48301"/>
            <a:ext cx="2160240" cy="1869589"/>
          </a:xfrm>
          <a:prstGeom prst="rect">
            <a:avLst/>
          </a:prstGeom>
          <a:gradFill>
            <a:gsLst>
              <a:gs pos="98500">
                <a:srgbClr val="F2DED5"/>
              </a:gs>
              <a:gs pos="97000">
                <a:schemeClr val="accent2">
                  <a:lumMod val="5000"/>
                  <a:lumOff val="95000"/>
                </a:schemeClr>
              </a:gs>
              <a:gs pos="20000">
                <a:schemeClr val="accent2">
                  <a:lumMod val="45000"/>
                  <a:lumOff val="55000"/>
                </a:schemeClr>
              </a:gs>
              <a:gs pos="100000">
                <a:schemeClr val="accent2">
                  <a:lumMod val="30000"/>
                  <a:lumOff val="70000"/>
                </a:schemeClr>
              </a:gs>
            </a:gsLst>
            <a:lin ang="5400000" scaled="1"/>
          </a:gradFill>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149080"/>
            <a:ext cx="6264696" cy="2531981"/>
          </a:xfrm>
          <a:prstGeom prst="rect">
            <a:avLst/>
          </a:prstGeom>
        </p:spPr>
      </p:pic>
      <p:pic>
        <p:nvPicPr>
          <p:cNvPr id="3" name="Immagin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1326" y="5220504"/>
            <a:ext cx="993209" cy="661973"/>
          </a:xfrm>
          <a:prstGeom prst="rect">
            <a:avLst/>
          </a:prstGeom>
        </p:spPr>
      </p:pic>
      <p:pic>
        <p:nvPicPr>
          <p:cNvPr id="7" name="Immagin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2708" y="5220504"/>
            <a:ext cx="1018320" cy="610992"/>
          </a:xfrm>
          <a:prstGeom prst="rect">
            <a:avLst/>
          </a:prstGeom>
        </p:spPr>
      </p:pic>
      <p:pic>
        <p:nvPicPr>
          <p:cNvPr id="9" name="Immagin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1326" y="6022060"/>
            <a:ext cx="993209" cy="659001"/>
          </a:xfrm>
          <a:prstGeom prst="rect">
            <a:avLst/>
          </a:prstGeom>
        </p:spPr>
      </p:pic>
      <p:pic>
        <p:nvPicPr>
          <p:cNvPr id="12" name="Immagin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2707" y="6053687"/>
            <a:ext cx="1011293" cy="606776"/>
          </a:xfrm>
          <a:prstGeom prst="rect">
            <a:avLst/>
          </a:prstGeom>
        </p:spPr>
      </p:pic>
    </p:spTree>
    <p:extLst>
      <p:ext uri="{BB962C8B-B14F-4D97-AF65-F5344CB8AC3E}">
        <p14:creationId xmlns:p14="http://schemas.microsoft.com/office/powerpoint/2010/main" val="426939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332656"/>
            <a:ext cx="8892480" cy="1152127"/>
          </a:xfrm>
        </p:spPr>
        <p:txBody>
          <a:bodyPr>
            <a:normAutofit fontScale="90000"/>
          </a:bodyPr>
          <a:lstStyle/>
          <a:p>
            <a:r>
              <a:rPr lang="it-IT" dirty="0" smtClean="0">
                <a:latin typeface="Algerian" panose="04020705040A02060702" pitchFamily="82" charset="0"/>
              </a:rPr>
              <a:t>CIVIL RIGHTS </a:t>
            </a:r>
            <a:r>
              <a:rPr lang="it-IT" dirty="0" err="1" smtClean="0">
                <a:latin typeface="Algerian" panose="04020705040A02060702" pitchFamily="82" charset="0"/>
              </a:rPr>
              <a:t>MOVEMENTs</a:t>
            </a:r>
            <a:r>
              <a:rPr lang="it-IT" dirty="0" smtClean="0">
                <a:latin typeface="Algerian" panose="04020705040A02060702" pitchFamily="82" charset="0"/>
              </a:rPr>
              <a:t> </a:t>
            </a:r>
            <a:r>
              <a:rPr lang="it-IT" dirty="0" smtClean="0">
                <a:latin typeface="Algerian" panose="04020705040A02060702" pitchFamily="82" charset="0"/>
              </a:rPr>
              <a:t/>
            </a:r>
            <a:br>
              <a:rPr lang="it-IT" dirty="0" smtClean="0">
                <a:latin typeface="Algerian" panose="04020705040A02060702" pitchFamily="82" charset="0"/>
              </a:rPr>
            </a:br>
            <a:r>
              <a:rPr lang="it-IT" dirty="0" smtClean="0">
                <a:latin typeface="Algerian" panose="04020705040A02060702" pitchFamily="82" charset="0"/>
              </a:rPr>
              <a:t>FROM </a:t>
            </a:r>
            <a:r>
              <a:rPr lang="it-IT" dirty="0" smtClean="0">
                <a:latin typeface="Algerian" panose="04020705040A02060702" pitchFamily="82" charset="0"/>
              </a:rPr>
              <a:t>THE PAST UP TO </a:t>
            </a:r>
            <a:r>
              <a:rPr lang="it-IT" dirty="0" smtClean="0">
                <a:latin typeface="Algerian" panose="04020705040A02060702" pitchFamily="82" charset="0"/>
              </a:rPr>
              <a:t>NOWADAYS</a:t>
            </a:r>
            <a:br>
              <a:rPr lang="it-IT" dirty="0" smtClean="0">
                <a:latin typeface="Algerian" panose="04020705040A02060702" pitchFamily="82" charset="0"/>
              </a:rPr>
            </a:br>
            <a:endParaRPr lang="it-IT" dirty="0">
              <a:latin typeface="Algerian" panose="04020705040A02060702" pitchFamily="82" charset="0"/>
            </a:endParaRPr>
          </a:p>
        </p:txBody>
      </p:sp>
      <p:sp>
        <p:nvSpPr>
          <p:cNvPr id="3" name="Segnaposto contenuto 2"/>
          <p:cNvSpPr>
            <a:spLocks noGrp="1"/>
          </p:cNvSpPr>
          <p:nvPr>
            <p:ph sz="quarter" idx="13"/>
          </p:nvPr>
        </p:nvSpPr>
        <p:spPr>
          <a:xfrm>
            <a:off x="251520" y="1124744"/>
            <a:ext cx="8595359" cy="5400600"/>
          </a:xfrm>
        </p:spPr>
        <p:txBody>
          <a:bodyPr>
            <a:noAutofit/>
          </a:bodyPr>
          <a:lstStyle/>
          <a:p>
            <a:r>
              <a:rPr lang="it-IT" sz="2400" dirty="0" smtClean="0">
                <a:latin typeface="Arial Narrow" panose="020B0606020202030204" pitchFamily="34" charset="0"/>
              </a:rPr>
              <a:t> </a:t>
            </a:r>
            <a:r>
              <a:rPr lang="it-IT" sz="1800" dirty="0">
                <a:latin typeface="Algerian" panose="04020705040A02060702" pitchFamily="82" charset="0"/>
              </a:rPr>
              <a:t>Important </a:t>
            </a:r>
            <a:r>
              <a:rPr lang="it-IT" sz="1800" dirty="0" err="1">
                <a:latin typeface="Algerian" panose="04020705040A02060702" pitchFamily="82" charset="0"/>
              </a:rPr>
              <a:t>Dates</a:t>
            </a:r>
            <a:r>
              <a:rPr lang="it-IT" sz="1800" dirty="0">
                <a:latin typeface="Algerian" panose="04020705040A02060702" pitchFamily="82" charset="0"/>
              </a:rPr>
              <a:t> to </a:t>
            </a:r>
            <a:r>
              <a:rPr lang="it-IT" sz="1800" dirty="0" err="1" smtClean="0">
                <a:latin typeface="Algerian" panose="04020705040A02060702" pitchFamily="82" charset="0"/>
              </a:rPr>
              <a:t>remember</a:t>
            </a:r>
            <a:endParaRPr lang="it-IT" sz="1800" dirty="0" smtClean="0">
              <a:latin typeface="Algerian" panose="04020705040A02060702" pitchFamily="82" charset="0"/>
            </a:endParaRPr>
          </a:p>
          <a:p>
            <a:r>
              <a:rPr lang="it-IT" sz="2400" dirty="0" smtClean="0">
                <a:latin typeface="Arial Narrow" panose="020B0606020202030204" pitchFamily="34" charset="0"/>
              </a:rPr>
              <a:t> </a:t>
            </a:r>
            <a:r>
              <a:rPr lang="it-IT" sz="2400" dirty="0" smtClean="0">
                <a:latin typeface="Arial Narrow" panose="020B0606020202030204" pitchFamily="34" charset="0"/>
              </a:rPr>
              <a:t>1789s </a:t>
            </a:r>
            <a:r>
              <a:rPr lang="it-IT" sz="2400" dirty="0" err="1" smtClean="0">
                <a:latin typeface="Arial Narrow" panose="020B0606020202030204" pitchFamily="34" charset="0"/>
              </a:rPr>
              <a:t>Olympe</a:t>
            </a:r>
            <a:r>
              <a:rPr lang="it-IT" sz="2400" dirty="0" smtClean="0">
                <a:latin typeface="Arial Narrow" panose="020B0606020202030204" pitchFamily="34" charset="0"/>
              </a:rPr>
              <a:t> De </a:t>
            </a:r>
            <a:r>
              <a:rPr lang="it-IT" sz="2400" dirty="0" err="1" smtClean="0">
                <a:latin typeface="Arial Narrow" panose="020B0606020202030204" pitchFamily="34" charset="0"/>
              </a:rPr>
              <a:t>Gouges</a:t>
            </a:r>
            <a:r>
              <a:rPr lang="it-IT" sz="2400" dirty="0" smtClean="0">
                <a:latin typeface="Arial Narrow" panose="020B0606020202030204" pitchFamily="34" charset="0"/>
              </a:rPr>
              <a:t>;</a:t>
            </a:r>
          </a:p>
          <a:p>
            <a:r>
              <a:rPr lang="it-IT" sz="2400" dirty="0" smtClean="0">
                <a:latin typeface="Arial Narrow" panose="020B0606020202030204" pitchFamily="34" charset="0"/>
              </a:rPr>
              <a:t>   1789 French </a:t>
            </a:r>
            <a:r>
              <a:rPr lang="it-IT" sz="2400" dirty="0" err="1" smtClean="0">
                <a:latin typeface="Arial Narrow" panose="020B0606020202030204" pitchFamily="34" charset="0"/>
              </a:rPr>
              <a:t>Revolution</a:t>
            </a:r>
            <a:r>
              <a:rPr lang="it-IT" sz="2400" dirty="0">
                <a:latin typeface="Arial Narrow" panose="020B0606020202030204" pitchFamily="34" charset="0"/>
              </a:rPr>
              <a:t>;</a:t>
            </a:r>
            <a:endParaRPr lang="it-IT" sz="2400" dirty="0" smtClean="0">
              <a:latin typeface="Arial Narrow" panose="020B0606020202030204" pitchFamily="34" charset="0"/>
            </a:endParaRPr>
          </a:p>
          <a:p>
            <a:r>
              <a:rPr lang="it-IT" sz="2400" dirty="0" smtClean="0">
                <a:latin typeface="Arial Narrow" panose="020B0606020202030204" pitchFamily="34" charset="0"/>
              </a:rPr>
              <a:t>   1903 </a:t>
            </a:r>
            <a:r>
              <a:rPr lang="it-IT" sz="2400" dirty="0" err="1" smtClean="0">
                <a:latin typeface="Arial Narrow" panose="020B0606020202030204" pitchFamily="34" charset="0"/>
              </a:rPr>
              <a:t>Suffraggettes</a:t>
            </a:r>
            <a:r>
              <a:rPr lang="it-IT" sz="2400" dirty="0" smtClean="0">
                <a:latin typeface="Arial Narrow" panose="020B0606020202030204" pitchFamily="34" charset="0"/>
              </a:rPr>
              <a:t>, </a:t>
            </a:r>
            <a:r>
              <a:rPr lang="it-IT" sz="2400" dirty="0" err="1" smtClean="0">
                <a:latin typeface="Arial Narrow" panose="020B0606020202030204" pitchFamily="34" charset="0"/>
              </a:rPr>
              <a:t>feminist</a:t>
            </a:r>
            <a:r>
              <a:rPr lang="it-IT" sz="2400" dirty="0" smtClean="0">
                <a:latin typeface="Arial Narrow" panose="020B0606020202030204" pitchFamily="34" charset="0"/>
              </a:rPr>
              <a:t> </a:t>
            </a:r>
            <a:r>
              <a:rPr lang="it-IT" sz="2400" dirty="0" err="1" smtClean="0">
                <a:latin typeface="Arial Narrow" panose="020B0606020202030204" pitchFamily="34" charset="0"/>
              </a:rPr>
              <a:t>movement</a:t>
            </a:r>
            <a:r>
              <a:rPr lang="it-IT" sz="2400" dirty="0" smtClean="0">
                <a:latin typeface="Arial Narrow" panose="020B0606020202030204" pitchFamily="34" charset="0"/>
              </a:rPr>
              <a:t> </a:t>
            </a:r>
            <a:r>
              <a:rPr lang="it-IT" sz="2400" dirty="0" err="1" smtClean="0">
                <a:latin typeface="Arial Narrow" panose="020B0606020202030204" pitchFamily="34" charset="0"/>
              </a:rPr>
              <a:t>founded</a:t>
            </a:r>
            <a:r>
              <a:rPr lang="it-IT" sz="2400" dirty="0" smtClean="0">
                <a:latin typeface="Arial Narrow" panose="020B0606020202030204" pitchFamily="34" charset="0"/>
              </a:rPr>
              <a:t> by </a:t>
            </a:r>
            <a:r>
              <a:rPr lang="it-IT" sz="2400" dirty="0" err="1" smtClean="0">
                <a:latin typeface="Arial Narrow" panose="020B0606020202030204" pitchFamily="34" charset="0"/>
              </a:rPr>
              <a:t>Emmeline</a:t>
            </a:r>
            <a:r>
              <a:rPr lang="it-IT" sz="2400" dirty="0" smtClean="0">
                <a:latin typeface="Arial Narrow" panose="020B0606020202030204" pitchFamily="34" charset="0"/>
              </a:rPr>
              <a:t>      </a:t>
            </a:r>
            <a:r>
              <a:rPr lang="it-IT" sz="2400" dirty="0" smtClean="0">
                <a:latin typeface="Arial Narrow" panose="020B0606020202030204" pitchFamily="34" charset="0"/>
              </a:rPr>
              <a:t>    </a:t>
            </a:r>
            <a:r>
              <a:rPr lang="it-IT" sz="2400" dirty="0" err="1" smtClean="0">
                <a:latin typeface="Arial Narrow" panose="020B0606020202030204" pitchFamily="34" charset="0"/>
              </a:rPr>
              <a:t>Pankhurts</a:t>
            </a:r>
            <a:r>
              <a:rPr lang="it-IT" sz="2400" dirty="0" smtClean="0">
                <a:latin typeface="Arial Narrow" panose="020B0606020202030204" pitchFamily="34" charset="0"/>
              </a:rPr>
              <a:t>;</a:t>
            </a:r>
          </a:p>
          <a:p>
            <a:r>
              <a:rPr lang="it-IT" sz="2400" dirty="0" smtClean="0">
                <a:latin typeface="Arial Narrow" panose="020B0606020202030204" pitchFamily="34" charset="0"/>
              </a:rPr>
              <a:t>   1960s </a:t>
            </a:r>
            <a:r>
              <a:rPr lang="it-IT" sz="2400" dirty="0" err="1" smtClean="0">
                <a:latin typeface="Arial Narrow" panose="020B0606020202030204" pitchFamily="34" charset="0"/>
              </a:rPr>
              <a:t>Civil</a:t>
            </a:r>
            <a:r>
              <a:rPr lang="it-IT" dirty="0" smtClean="0"/>
              <a:t> </a:t>
            </a:r>
            <a:r>
              <a:rPr lang="it-IT" sz="2400" dirty="0" err="1" smtClean="0">
                <a:latin typeface="Arial Narrow" panose="020B0606020202030204" pitchFamily="34" charset="0"/>
              </a:rPr>
              <a:t>Rights’movement</a:t>
            </a:r>
            <a:r>
              <a:rPr lang="it-IT" sz="2400" dirty="0" smtClean="0">
                <a:latin typeface="Arial Narrow" panose="020B0606020202030204" pitchFamily="34" charset="0"/>
              </a:rPr>
              <a:t> for </a:t>
            </a:r>
            <a:r>
              <a:rPr lang="it-IT" sz="2400" dirty="0" err="1" smtClean="0">
                <a:latin typeface="Arial Narrow" panose="020B0606020202030204" pitchFamily="34" charset="0"/>
              </a:rPr>
              <a:t>black</a:t>
            </a:r>
            <a:r>
              <a:rPr lang="it-IT" sz="2400" dirty="0" smtClean="0">
                <a:latin typeface="Arial Narrow" panose="020B0606020202030204" pitchFamily="34" charset="0"/>
              </a:rPr>
              <a:t> and </a:t>
            </a:r>
            <a:r>
              <a:rPr lang="it-IT" sz="2400" dirty="0" err="1" smtClean="0">
                <a:latin typeface="Arial Narrow" panose="020B0606020202030204" pitchFamily="34" charset="0"/>
              </a:rPr>
              <a:t>white</a:t>
            </a:r>
            <a:r>
              <a:rPr lang="it-IT" sz="2400" dirty="0" smtClean="0">
                <a:latin typeface="Arial Narrow" panose="020B0606020202030204" pitchFamily="34" charset="0"/>
              </a:rPr>
              <a:t> </a:t>
            </a:r>
            <a:r>
              <a:rPr lang="it-IT" sz="2400" dirty="0" err="1" smtClean="0">
                <a:latin typeface="Arial Narrow" panose="020B0606020202030204" pitchFamily="34" charset="0"/>
              </a:rPr>
              <a:t>people</a:t>
            </a:r>
            <a:r>
              <a:rPr lang="it-IT" sz="2400" dirty="0" smtClean="0">
                <a:latin typeface="Arial Narrow" panose="020B0606020202030204" pitchFamily="34" charset="0"/>
              </a:rPr>
              <a:t> </a:t>
            </a:r>
            <a:r>
              <a:rPr lang="it-IT" sz="2400" dirty="0" err="1" smtClean="0">
                <a:latin typeface="Arial Narrow" panose="020B0606020202030204" pitchFamily="34" charset="0"/>
              </a:rPr>
              <a:t>founded</a:t>
            </a:r>
            <a:r>
              <a:rPr lang="it-IT" sz="2400" dirty="0" smtClean="0">
                <a:latin typeface="Arial Narrow" panose="020B0606020202030204" pitchFamily="34" charset="0"/>
              </a:rPr>
              <a:t> by Martin Luther King;</a:t>
            </a:r>
          </a:p>
          <a:p>
            <a:pPr marL="342900" indent="-342900"/>
            <a:r>
              <a:rPr lang="it-IT" sz="2400" dirty="0" smtClean="0">
                <a:latin typeface="Arial Narrow" panose="020B0606020202030204" pitchFamily="34" charset="0"/>
              </a:rPr>
              <a:t>1970s Nelson Mandela </a:t>
            </a:r>
            <a:r>
              <a:rPr lang="it-IT" sz="2400" dirty="0" err="1" smtClean="0">
                <a:latin typeface="Arial Narrow" panose="020B0606020202030204" pitchFamily="34" charset="0"/>
              </a:rPr>
              <a:t>started</a:t>
            </a:r>
            <a:r>
              <a:rPr lang="it-IT" sz="2400" dirty="0" smtClean="0">
                <a:latin typeface="Arial Narrow" panose="020B0606020202030204" pitchFamily="34" charset="0"/>
              </a:rPr>
              <a:t> the Apartheid </a:t>
            </a:r>
            <a:r>
              <a:rPr lang="it-IT" sz="2400" dirty="0" err="1" smtClean="0">
                <a:latin typeface="Arial Narrow" panose="020B0606020202030204" pitchFamily="34" charset="0"/>
              </a:rPr>
              <a:t>movement</a:t>
            </a:r>
            <a:r>
              <a:rPr lang="it-IT" sz="2400" dirty="0" smtClean="0">
                <a:latin typeface="Arial Narrow" panose="020B0606020202030204" pitchFamily="34" charset="0"/>
              </a:rPr>
              <a:t>;</a:t>
            </a:r>
          </a:p>
          <a:p>
            <a:pPr marL="342900" indent="-342900"/>
            <a:r>
              <a:rPr lang="it-IT" sz="2400" dirty="0" smtClean="0">
                <a:latin typeface="Arial Narrow" panose="020B0606020202030204" pitchFamily="34" charset="0"/>
              </a:rPr>
              <a:t>1989 Tienanmen </a:t>
            </a:r>
            <a:r>
              <a:rPr lang="it-IT" sz="2400" dirty="0" err="1" smtClean="0">
                <a:latin typeface="Arial Narrow" panose="020B0606020202030204" pitchFamily="34" charset="0"/>
              </a:rPr>
              <a:t>square’s</a:t>
            </a:r>
            <a:r>
              <a:rPr lang="it-IT" sz="2400" dirty="0" smtClean="0">
                <a:latin typeface="Arial Narrow" panose="020B0606020202030204" pitchFamily="34" charset="0"/>
              </a:rPr>
              <a:t> </a:t>
            </a:r>
            <a:r>
              <a:rPr lang="it-IT" sz="2400" dirty="0" err="1" smtClean="0">
                <a:latin typeface="Arial Narrow" panose="020B0606020202030204" pitchFamily="34" charset="0"/>
              </a:rPr>
              <a:t>protest</a:t>
            </a:r>
            <a:r>
              <a:rPr lang="it-IT" sz="2400" dirty="0" smtClean="0">
                <a:latin typeface="Arial Narrow" panose="020B0606020202030204" pitchFamily="34" charset="0"/>
              </a:rPr>
              <a:t>;</a:t>
            </a:r>
          </a:p>
          <a:p>
            <a:pPr marL="342900" indent="-342900"/>
            <a:r>
              <a:rPr lang="it-IT" sz="2400" dirty="0" smtClean="0">
                <a:latin typeface="Arial Narrow" panose="020B0606020202030204" pitchFamily="34" charset="0"/>
              </a:rPr>
              <a:t> Anti-Mafia </a:t>
            </a:r>
            <a:r>
              <a:rPr lang="it-IT" sz="2400" dirty="0" err="1" smtClean="0">
                <a:latin typeface="Arial Narrow" panose="020B0606020202030204" pitchFamily="34" charset="0"/>
              </a:rPr>
              <a:t>movements</a:t>
            </a:r>
            <a:r>
              <a:rPr lang="it-IT" sz="2400" dirty="0" smtClean="0">
                <a:latin typeface="Arial Narrow" panose="020B0606020202030204" pitchFamily="34" charset="0"/>
              </a:rPr>
              <a:t>;</a:t>
            </a:r>
          </a:p>
          <a:p>
            <a:pPr marL="342900" indent="-342900"/>
            <a:r>
              <a:rPr lang="it-IT" sz="2400" dirty="0" err="1" smtClean="0">
                <a:latin typeface="Arial Narrow" panose="020B0606020202030204" pitchFamily="34" charset="0"/>
              </a:rPr>
              <a:t>Malala</a:t>
            </a:r>
            <a:r>
              <a:rPr lang="it-IT" sz="2400" dirty="0" smtClean="0">
                <a:latin typeface="Arial Narrow" panose="020B0606020202030204" pitchFamily="34" charset="0"/>
              </a:rPr>
              <a:t> </a:t>
            </a:r>
            <a:r>
              <a:rPr lang="it-IT" sz="2400" dirty="0" err="1" smtClean="0">
                <a:latin typeface="Arial Narrow" panose="020B0606020202030204" pitchFamily="34" charset="0"/>
              </a:rPr>
              <a:t>Yousafzai</a:t>
            </a:r>
            <a:r>
              <a:rPr lang="it-IT" sz="2400" dirty="0" smtClean="0">
                <a:latin typeface="Arial Narrow" panose="020B0606020202030204" pitchFamily="34" charset="0"/>
              </a:rPr>
              <a:t>;</a:t>
            </a:r>
          </a:p>
          <a:p>
            <a:pPr marL="342900" indent="-342900"/>
            <a:r>
              <a:rPr lang="it-IT" sz="2400" dirty="0" err="1" smtClean="0">
                <a:latin typeface="Arial Narrow" panose="020B0606020202030204" pitchFamily="34" charset="0"/>
              </a:rPr>
              <a:t>Time’s</a:t>
            </a:r>
            <a:r>
              <a:rPr lang="it-IT" sz="2400" dirty="0" smtClean="0">
                <a:latin typeface="Arial Narrow" panose="020B0606020202030204" pitchFamily="34" charset="0"/>
              </a:rPr>
              <a:t> Up.</a:t>
            </a:r>
          </a:p>
        </p:txBody>
      </p:sp>
    </p:spTree>
    <p:extLst>
      <p:ext uri="{BB962C8B-B14F-4D97-AF65-F5344CB8AC3E}">
        <p14:creationId xmlns:p14="http://schemas.microsoft.com/office/powerpoint/2010/main" val="240232183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35226" y="-294835"/>
            <a:ext cx="5760640" cy="891017"/>
          </a:xfrm>
        </p:spPr>
        <p:txBody>
          <a:bodyPr>
            <a:noAutofit/>
          </a:bodyPr>
          <a:lstStyle/>
          <a:p>
            <a:r>
              <a:rPr lang="it-IT" b="1" dirty="0" smtClean="0">
                <a:latin typeface="Algerian" panose="04020705040A02060702" pitchFamily="82" charset="0"/>
              </a:rPr>
              <a:t>THE FRENCH REVOLUTION</a:t>
            </a:r>
            <a:endParaRPr lang="it-IT" b="1" dirty="0">
              <a:latin typeface="Algerian" panose="04020705040A02060702" pitchFamily="82" charset="0"/>
            </a:endParaRPr>
          </a:p>
        </p:txBody>
      </p:sp>
      <p:sp>
        <p:nvSpPr>
          <p:cNvPr id="4" name="Ovale 3"/>
          <p:cNvSpPr/>
          <p:nvPr/>
        </p:nvSpPr>
        <p:spPr>
          <a:xfrm>
            <a:off x="2174740" y="624043"/>
            <a:ext cx="3823142" cy="220171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00" dirty="0" smtClean="0"/>
          </a:p>
          <a:p>
            <a:pPr algn="ctr"/>
            <a:r>
              <a:rPr lang="it-IT" sz="1700" dirty="0" smtClean="0"/>
              <a:t>   </a:t>
            </a:r>
            <a:r>
              <a:rPr lang="it-IT" sz="1700" dirty="0" smtClean="0">
                <a:solidFill>
                  <a:schemeClr val="bg1"/>
                </a:solidFill>
                <a:latin typeface="Arial" panose="020B0604020202020204" pitchFamily="34" charset="0"/>
                <a:cs typeface="Arial" panose="020B0604020202020204" pitchFamily="34" charset="0"/>
              </a:rPr>
              <a:t>The </a:t>
            </a:r>
            <a:r>
              <a:rPr lang="it-IT" sz="1700" dirty="0">
                <a:solidFill>
                  <a:schemeClr val="bg1"/>
                </a:solidFill>
                <a:latin typeface="Arial" panose="020B0604020202020204" pitchFamily="34" charset="0"/>
                <a:cs typeface="Arial" panose="020B0604020202020204" pitchFamily="34" charset="0"/>
              </a:rPr>
              <a:t>French </a:t>
            </a:r>
            <a:r>
              <a:rPr lang="it-IT" sz="1700" dirty="0" err="1" smtClean="0">
                <a:solidFill>
                  <a:schemeClr val="bg1"/>
                </a:solidFill>
                <a:latin typeface="Arial" panose="020B0604020202020204" pitchFamily="34" charset="0"/>
                <a:cs typeface="Arial" panose="020B0604020202020204" pitchFamily="34" charset="0"/>
              </a:rPr>
              <a:t>revolution</a:t>
            </a:r>
            <a:r>
              <a:rPr lang="it-IT" sz="1700" dirty="0" smtClean="0">
                <a:solidFill>
                  <a:schemeClr val="bg1"/>
                </a:solidFill>
                <a:latin typeface="Arial" panose="020B0604020202020204" pitchFamily="34" charset="0"/>
                <a:cs typeface="Arial" panose="020B0604020202020204" pitchFamily="34" charset="0"/>
              </a:rPr>
              <a:t>  </a:t>
            </a:r>
            <a:r>
              <a:rPr lang="it-IT" sz="1700" dirty="0" err="1">
                <a:solidFill>
                  <a:schemeClr val="bg1"/>
                </a:solidFill>
                <a:latin typeface="Arial" panose="020B0604020202020204" pitchFamily="34" charset="0"/>
                <a:cs typeface="Arial" panose="020B0604020202020204" pitchFamily="34" charset="0"/>
              </a:rPr>
              <a:t>was</a:t>
            </a:r>
            <a:r>
              <a:rPr lang="it-IT" sz="1700" dirty="0">
                <a:solidFill>
                  <a:schemeClr val="bg1"/>
                </a:solidFill>
                <a:latin typeface="Arial" panose="020B0604020202020204" pitchFamily="34" charset="0"/>
                <a:cs typeface="Arial" panose="020B0604020202020204" pitchFamily="34" charset="0"/>
              </a:rPr>
              <a:t> a </a:t>
            </a:r>
            <a:r>
              <a:rPr lang="it-IT" sz="1700" dirty="0" err="1">
                <a:solidFill>
                  <a:schemeClr val="bg1"/>
                </a:solidFill>
                <a:latin typeface="Arial" panose="020B0604020202020204" pitchFamily="34" charset="0"/>
                <a:cs typeface="Arial" panose="020B0604020202020204" pitchFamily="34" charset="0"/>
              </a:rPr>
              <a:t>period</a:t>
            </a:r>
            <a:r>
              <a:rPr lang="it-IT" sz="1700" dirty="0">
                <a:solidFill>
                  <a:schemeClr val="bg1"/>
                </a:solidFill>
                <a:latin typeface="Arial" panose="020B0604020202020204" pitchFamily="34" charset="0"/>
                <a:cs typeface="Arial" panose="020B0604020202020204" pitchFamily="34" charset="0"/>
              </a:rPr>
              <a:t> of radical and </a:t>
            </a:r>
            <a:r>
              <a:rPr lang="it-IT" sz="1700" dirty="0" err="1">
                <a:solidFill>
                  <a:schemeClr val="bg1"/>
                </a:solidFill>
                <a:latin typeface="Arial" panose="020B0604020202020204" pitchFamily="34" charset="0"/>
                <a:cs typeface="Arial" panose="020B0604020202020204" pitchFamily="34" charset="0"/>
              </a:rPr>
              <a:t>sometimes</a:t>
            </a:r>
            <a:r>
              <a:rPr lang="it-IT" sz="1700" dirty="0">
                <a:solidFill>
                  <a:schemeClr val="bg1"/>
                </a:solidFill>
                <a:latin typeface="Arial" panose="020B0604020202020204" pitchFamily="34" charset="0"/>
                <a:cs typeface="Arial" panose="020B0604020202020204" pitchFamily="34" charset="0"/>
              </a:rPr>
              <a:t> </a:t>
            </a:r>
            <a:r>
              <a:rPr lang="it-IT" sz="1700" dirty="0" err="1">
                <a:solidFill>
                  <a:schemeClr val="bg1"/>
                </a:solidFill>
                <a:latin typeface="Arial" panose="020B0604020202020204" pitchFamily="34" charset="0"/>
                <a:cs typeface="Arial" panose="020B0604020202020204" pitchFamily="34" charset="0"/>
              </a:rPr>
              <a:t>violent</a:t>
            </a:r>
            <a:r>
              <a:rPr lang="it-IT" sz="1700" dirty="0">
                <a:solidFill>
                  <a:schemeClr val="bg1"/>
                </a:solidFill>
                <a:latin typeface="Arial" panose="020B0604020202020204" pitchFamily="34" charset="0"/>
                <a:cs typeface="Arial" panose="020B0604020202020204" pitchFamily="34" charset="0"/>
              </a:rPr>
              <a:t> social, </a:t>
            </a:r>
            <a:r>
              <a:rPr lang="it-IT" sz="1700" dirty="0" err="1">
                <a:solidFill>
                  <a:schemeClr val="bg1"/>
                </a:solidFill>
                <a:latin typeface="Arial" panose="020B0604020202020204" pitchFamily="34" charset="0"/>
                <a:cs typeface="Arial" panose="020B0604020202020204" pitchFamily="34" charset="0"/>
              </a:rPr>
              <a:t>political</a:t>
            </a:r>
            <a:r>
              <a:rPr lang="it-IT" sz="1700" dirty="0">
                <a:solidFill>
                  <a:schemeClr val="bg1"/>
                </a:solidFill>
                <a:latin typeface="Arial" panose="020B0604020202020204" pitchFamily="34" charset="0"/>
                <a:cs typeface="Arial" panose="020B0604020202020204" pitchFamily="34" charset="0"/>
              </a:rPr>
              <a:t> and </a:t>
            </a:r>
            <a:r>
              <a:rPr lang="it-IT" sz="1700" dirty="0" smtClean="0">
                <a:solidFill>
                  <a:schemeClr val="bg1"/>
                </a:solidFill>
                <a:latin typeface="Arial" panose="020B0604020202020204" pitchFamily="34" charset="0"/>
                <a:cs typeface="Arial" panose="020B0604020202020204" pitchFamily="34" charset="0"/>
              </a:rPr>
              <a:t>cultural </a:t>
            </a:r>
            <a:r>
              <a:rPr lang="it-IT" sz="1700" dirty="0" err="1" smtClean="0">
                <a:solidFill>
                  <a:schemeClr val="bg1"/>
                </a:solidFill>
                <a:latin typeface="Arial" panose="020B0604020202020204" pitchFamily="34" charset="0"/>
                <a:cs typeface="Arial" panose="020B0604020202020204" pitchFamily="34" charset="0"/>
              </a:rPr>
              <a:t>upheaval</a:t>
            </a:r>
            <a:r>
              <a:rPr lang="it-IT" sz="1700" dirty="0" smtClean="0">
                <a:solidFill>
                  <a:schemeClr val="bg1"/>
                </a:solidFill>
                <a:latin typeface="Arial" panose="020B0604020202020204" pitchFamily="34" charset="0"/>
                <a:cs typeface="Arial" panose="020B0604020202020204" pitchFamily="34" charset="0"/>
              </a:rPr>
              <a:t> </a:t>
            </a:r>
            <a:r>
              <a:rPr lang="it-IT" sz="1700" dirty="0" err="1">
                <a:solidFill>
                  <a:schemeClr val="bg1"/>
                </a:solidFill>
                <a:latin typeface="Arial" panose="020B0604020202020204" pitchFamily="34" charset="0"/>
                <a:cs typeface="Arial" panose="020B0604020202020204" pitchFamily="34" charset="0"/>
              </a:rPr>
              <a:t>that</a:t>
            </a:r>
            <a:r>
              <a:rPr lang="it-IT" sz="1700" dirty="0">
                <a:solidFill>
                  <a:schemeClr val="bg1"/>
                </a:solidFill>
                <a:latin typeface="Arial" panose="020B0604020202020204" pitchFamily="34" charset="0"/>
                <a:cs typeface="Arial" panose="020B0604020202020204" pitchFamily="34" charset="0"/>
              </a:rPr>
              <a:t> </a:t>
            </a:r>
            <a:r>
              <a:rPr lang="it-IT" sz="1700" dirty="0" err="1">
                <a:solidFill>
                  <a:schemeClr val="bg1"/>
                </a:solidFill>
                <a:latin typeface="Arial" panose="020B0604020202020204" pitchFamily="34" charset="0"/>
                <a:cs typeface="Arial" panose="020B0604020202020204" pitchFamily="34" charset="0"/>
              </a:rPr>
              <a:t>took</a:t>
            </a:r>
            <a:r>
              <a:rPr lang="it-IT" sz="1700" dirty="0">
                <a:solidFill>
                  <a:schemeClr val="bg1"/>
                </a:solidFill>
                <a:latin typeface="Arial" panose="020B0604020202020204" pitchFamily="34" charset="0"/>
                <a:cs typeface="Arial" panose="020B0604020202020204" pitchFamily="34" charset="0"/>
              </a:rPr>
              <a:t> </a:t>
            </a:r>
            <a:r>
              <a:rPr lang="it-IT" sz="1700" dirty="0" err="1">
                <a:solidFill>
                  <a:schemeClr val="bg1"/>
                </a:solidFill>
                <a:latin typeface="Arial" panose="020B0604020202020204" pitchFamily="34" charset="0"/>
                <a:cs typeface="Arial" panose="020B0604020202020204" pitchFamily="34" charset="0"/>
              </a:rPr>
              <a:t>place</a:t>
            </a:r>
            <a:r>
              <a:rPr lang="it-IT" sz="1700" dirty="0">
                <a:solidFill>
                  <a:schemeClr val="bg1"/>
                </a:solidFill>
                <a:latin typeface="Arial" panose="020B0604020202020204" pitchFamily="34" charset="0"/>
                <a:cs typeface="Arial" panose="020B0604020202020204" pitchFamily="34" charset="0"/>
              </a:rPr>
              <a:t> in France </a:t>
            </a:r>
            <a:r>
              <a:rPr lang="it-IT" sz="1700" dirty="0" err="1">
                <a:solidFill>
                  <a:schemeClr val="bg1"/>
                </a:solidFill>
                <a:latin typeface="Arial" panose="020B0604020202020204" pitchFamily="34" charset="0"/>
                <a:cs typeface="Arial" panose="020B0604020202020204" pitchFamily="34" charset="0"/>
              </a:rPr>
              <a:t>between</a:t>
            </a:r>
            <a:r>
              <a:rPr lang="it-IT" sz="1700" dirty="0">
                <a:solidFill>
                  <a:schemeClr val="bg1"/>
                </a:solidFill>
                <a:latin typeface="Arial" panose="020B0604020202020204" pitchFamily="34" charset="0"/>
                <a:cs typeface="Arial" panose="020B0604020202020204" pitchFamily="34" charset="0"/>
              </a:rPr>
              <a:t> 1789 and 1799.</a:t>
            </a:r>
          </a:p>
          <a:p>
            <a:pPr algn="ctr"/>
            <a:endParaRPr lang="it-IT" dirty="0"/>
          </a:p>
        </p:txBody>
      </p:sp>
      <p:sp>
        <p:nvSpPr>
          <p:cNvPr id="5" name="Freccia in giù 4"/>
          <p:cNvSpPr/>
          <p:nvPr/>
        </p:nvSpPr>
        <p:spPr>
          <a:xfrm rot="2132865">
            <a:off x="2209298" y="2368271"/>
            <a:ext cx="385748" cy="600492"/>
          </a:xfrm>
          <a:prstGeom prst="downArrow">
            <a:avLst>
              <a:gd name="adj1" fmla="val 43659"/>
              <a:gd name="adj2" fmla="val 50000"/>
            </a:avLst>
          </a:prstGeom>
          <a:ln>
            <a:solidFill>
              <a:schemeClr val="tx1"/>
            </a:solidFill>
          </a:ln>
        </p:spPr>
        <p:style>
          <a:lnRef idx="3">
            <a:schemeClr val="lt1"/>
          </a:lnRef>
          <a:fillRef idx="1001">
            <a:schemeClr val="dk2"/>
          </a:fillRef>
          <a:effectRef idx="1">
            <a:schemeClr val="dk1"/>
          </a:effectRef>
          <a:fontRef idx="minor">
            <a:schemeClr val="lt1"/>
          </a:fontRef>
        </p:style>
        <p:txBody>
          <a:bodyPr rtlCol="0" anchor="ctr"/>
          <a:lstStyle/>
          <a:p>
            <a:pPr algn="ctr"/>
            <a:endParaRPr lang="it-IT">
              <a:solidFill>
                <a:schemeClr val="tx2"/>
              </a:solidFill>
            </a:endParaRPr>
          </a:p>
        </p:txBody>
      </p:sp>
      <p:sp>
        <p:nvSpPr>
          <p:cNvPr id="7" name="CasellaDiTesto 6"/>
          <p:cNvSpPr txBox="1"/>
          <p:nvPr/>
        </p:nvSpPr>
        <p:spPr>
          <a:xfrm>
            <a:off x="-2664804" y="3818728"/>
            <a:ext cx="2232248" cy="546376"/>
          </a:xfrm>
          <a:prstGeom prst="rect">
            <a:avLst/>
          </a:prstGeom>
          <a:noFill/>
        </p:spPr>
        <p:txBody>
          <a:bodyPr wrap="square" rtlCol="0">
            <a:spAutoFit/>
          </a:bodyPr>
          <a:lstStyle/>
          <a:p>
            <a:endParaRPr lang="it-IT" dirty="0"/>
          </a:p>
        </p:txBody>
      </p:sp>
      <p:sp>
        <p:nvSpPr>
          <p:cNvPr id="9" name="CasellaDiTesto 8"/>
          <p:cNvSpPr txBox="1"/>
          <p:nvPr/>
        </p:nvSpPr>
        <p:spPr>
          <a:xfrm>
            <a:off x="5118161" y="4398360"/>
            <a:ext cx="4025839"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 The </a:t>
            </a:r>
            <a:r>
              <a:rPr lang="en-US" dirty="0"/>
              <a:t>abolition of the </a:t>
            </a:r>
            <a:r>
              <a:rPr lang="en-US" b="1" dirty="0"/>
              <a:t>absolute </a:t>
            </a:r>
            <a:r>
              <a:rPr lang="en-US" b="1" dirty="0" smtClean="0"/>
              <a:t>monarchy</a:t>
            </a:r>
            <a:r>
              <a:rPr lang="en-US" dirty="0" smtClean="0"/>
              <a:t>.</a:t>
            </a:r>
          </a:p>
          <a:p>
            <a:pPr marL="285750" indent="-285750">
              <a:buFont typeface="Arial" panose="020B0604020202020204" pitchFamily="34" charset="0"/>
              <a:buChar char="•"/>
            </a:pPr>
            <a:r>
              <a:rPr lang="en-US" dirty="0" smtClean="0"/>
              <a:t>the </a:t>
            </a:r>
            <a:r>
              <a:rPr lang="en-US" dirty="0"/>
              <a:t>proclamation of the </a:t>
            </a:r>
            <a:r>
              <a:rPr lang="en-US" b="1" dirty="0"/>
              <a:t>republic </a:t>
            </a:r>
            <a:r>
              <a:rPr lang="en-US" dirty="0"/>
              <a:t>with the elimination of the economic and social bases of the so-called </a:t>
            </a:r>
            <a:r>
              <a:rPr lang="en-US" dirty="0" err="1"/>
              <a:t>Ancien</a:t>
            </a:r>
            <a:r>
              <a:rPr lang="en-US" dirty="0"/>
              <a:t> </a:t>
            </a:r>
            <a:r>
              <a:rPr lang="en-US" dirty="0" smtClean="0"/>
              <a:t>Régime.</a:t>
            </a:r>
          </a:p>
          <a:p>
            <a:pPr marL="285750" indent="-285750">
              <a:buFont typeface="Arial" panose="020B0604020202020204" pitchFamily="34" charset="0"/>
              <a:buChar char="•"/>
            </a:pPr>
            <a:r>
              <a:rPr lang="en-US" dirty="0" smtClean="0"/>
              <a:t> </a:t>
            </a:r>
            <a:r>
              <a:rPr lang="en-US" dirty="0"/>
              <a:t>the enactment of the </a:t>
            </a:r>
            <a:r>
              <a:rPr lang="en-US" b="1" dirty="0"/>
              <a:t>Declaration of the rights </a:t>
            </a:r>
            <a:r>
              <a:rPr lang="en-US" dirty="0" smtClean="0"/>
              <a:t>of</a:t>
            </a:r>
            <a:r>
              <a:rPr lang="en-US" b="1" dirty="0" smtClean="0"/>
              <a:t> </a:t>
            </a:r>
            <a:r>
              <a:rPr lang="en-US" dirty="0"/>
              <a:t>man and the </a:t>
            </a:r>
            <a:r>
              <a:rPr lang="en-US" dirty="0" smtClean="0"/>
              <a:t>citizen.</a:t>
            </a:r>
            <a:endParaRPr lang="it-IT" dirty="0"/>
          </a:p>
        </p:txBody>
      </p:sp>
      <p:sp>
        <p:nvSpPr>
          <p:cNvPr id="10" name="Ovale 9"/>
          <p:cNvSpPr/>
          <p:nvPr/>
        </p:nvSpPr>
        <p:spPr>
          <a:xfrm>
            <a:off x="5022049" y="3232445"/>
            <a:ext cx="1951666" cy="103558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consequences of the French </a:t>
            </a:r>
            <a:r>
              <a:rPr lang="en-US" sz="1400" dirty="0" smtClean="0"/>
              <a:t>revolution  were:</a:t>
            </a:r>
            <a:endParaRPr lang="it-IT" sz="1400" dirty="0"/>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3980" y="587661"/>
            <a:ext cx="2896267" cy="2328598"/>
          </a:xfrm>
          <a:prstGeom prst="rect">
            <a:avLst/>
          </a:prstGeom>
        </p:spPr>
      </p:pic>
      <p:sp>
        <p:nvSpPr>
          <p:cNvPr id="13" name="CasellaDiTesto 12"/>
          <p:cNvSpPr txBox="1"/>
          <p:nvPr/>
        </p:nvSpPr>
        <p:spPr>
          <a:xfrm>
            <a:off x="6247731" y="2930631"/>
            <a:ext cx="2788763" cy="307777"/>
          </a:xfrm>
          <a:prstGeom prst="rect">
            <a:avLst/>
          </a:prstGeom>
          <a:noFill/>
        </p:spPr>
        <p:txBody>
          <a:bodyPr wrap="square" rtlCol="0">
            <a:spAutoFit/>
          </a:bodyPr>
          <a:lstStyle/>
          <a:p>
            <a:r>
              <a:rPr lang="it-IT" sz="1400" dirty="0" smtClean="0"/>
              <a:t>-Eugène </a:t>
            </a:r>
            <a:r>
              <a:rPr lang="it-IT" sz="1400" dirty="0" err="1"/>
              <a:t>Delacroix</a:t>
            </a:r>
            <a:endParaRPr lang="it-IT" sz="1400" dirty="0"/>
          </a:p>
        </p:txBody>
      </p:sp>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98" y="56747"/>
            <a:ext cx="1796314" cy="2500728"/>
          </a:xfrm>
          <a:prstGeom prst="rect">
            <a:avLst/>
          </a:prstGeom>
        </p:spPr>
      </p:pic>
      <p:sp>
        <p:nvSpPr>
          <p:cNvPr id="15" name="CasellaDiTesto 14"/>
          <p:cNvSpPr txBox="1"/>
          <p:nvPr/>
        </p:nvSpPr>
        <p:spPr>
          <a:xfrm>
            <a:off x="0" y="3953013"/>
            <a:ext cx="4860032" cy="3139321"/>
          </a:xfrm>
          <a:prstGeom prst="rect">
            <a:avLst/>
          </a:prstGeom>
          <a:noFill/>
        </p:spPr>
        <p:txBody>
          <a:bodyPr wrap="square" rtlCol="0">
            <a:spAutoFit/>
          </a:bodyPr>
          <a:lstStyle/>
          <a:p>
            <a:pPr marL="285750" indent="-285750">
              <a:buFont typeface="Arial" panose="020B0604020202020204" pitchFamily="34" charset="0"/>
              <a:buChar char="•"/>
            </a:pPr>
            <a:r>
              <a:rPr lang="it-IT" b="1" dirty="0" smtClean="0"/>
              <a:t>Cultural</a:t>
            </a:r>
            <a:r>
              <a:rPr lang="it-IT" dirty="0" smtClean="0"/>
              <a:t>: Promotion of a </a:t>
            </a:r>
            <a:r>
              <a:rPr lang="en-US" dirty="0" smtClean="0"/>
              <a:t>new </a:t>
            </a:r>
            <a:r>
              <a:rPr lang="en-US" dirty="0" smtClean="0"/>
              <a:t>society based </a:t>
            </a:r>
            <a:r>
              <a:rPr lang="en-US" dirty="0"/>
              <a:t>on </a:t>
            </a:r>
            <a:r>
              <a:rPr lang="en-US" dirty="0" smtClean="0"/>
              <a:t>reason.</a:t>
            </a:r>
            <a:endParaRPr lang="it-IT" dirty="0" smtClean="0"/>
          </a:p>
          <a:p>
            <a:pPr marL="285750" indent="-285750">
              <a:buFont typeface="Arial" panose="020B0604020202020204" pitchFamily="34" charset="0"/>
              <a:buChar char="•"/>
            </a:pPr>
            <a:r>
              <a:rPr lang="it-IT" b="1" dirty="0"/>
              <a:t>Social</a:t>
            </a:r>
            <a:r>
              <a:rPr lang="it-IT" dirty="0"/>
              <a:t>: </a:t>
            </a:r>
            <a:r>
              <a:rPr lang="en-US" dirty="0"/>
              <a:t>Birth of a new middle class that aspired to equality policy with the clergy and the aristocracy.</a:t>
            </a:r>
            <a:endParaRPr lang="it-IT" dirty="0" smtClean="0"/>
          </a:p>
          <a:p>
            <a:pPr marL="285750" indent="-285750">
              <a:buFont typeface="Arial" panose="020B0604020202020204" pitchFamily="34" charset="0"/>
              <a:buChar char="•"/>
            </a:pPr>
            <a:r>
              <a:rPr lang="it-IT" b="1" dirty="0" smtClean="0"/>
              <a:t>Financial</a:t>
            </a:r>
            <a:r>
              <a:rPr lang="it-IT" dirty="0" smtClean="0"/>
              <a:t>: </a:t>
            </a:r>
            <a:r>
              <a:rPr lang="en-US" dirty="0" smtClean="0"/>
              <a:t>Louis XVI implemented </a:t>
            </a:r>
            <a:r>
              <a:rPr lang="en-US" dirty="0"/>
              <a:t>new taxations and to reduce privileges.</a:t>
            </a:r>
            <a:endParaRPr lang="it-IT" dirty="0" smtClean="0"/>
          </a:p>
          <a:p>
            <a:pPr marL="285750" indent="-285750">
              <a:buFont typeface="Arial" panose="020B0604020202020204" pitchFamily="34" charset="0"/>
              <a:buChar char="•"/>
            </a:pPr>
            <a:r>
              <a:rPr lang="it-IT" b="1" dirty="0" err="1"/>
              <a:t>Political</a:t>
            </a:r>
            <a:r>
              <a:rPr lang="it-IT" dirty="0" smtClean="0"/>
              <a:t>: </a:t>
            </a:r>
            <a:r>
              <a:rPr lang="en-US" dirty="0"/>
              <a:t>privileged classes' resistance to royal reforms.</a:t>
            </a:r>
            <a:endParaRPr lang="it-IT" dirty="0" smtClean="0"/>
          </a:p>
          <a:p>
            <a:pPr marL="285750" indent="-285750">
              <a:buFont typeface="Arial" panose="020B0604020202020204" pitchFamily="34" charset="0"/>
              <a:buChar char="•"/>
            </a:pPr>
            <a:r>
              <a:rPr lang="it-IT" b="1" dirty="0" err="1" smtClean="0"/>
              <a:t>Economic</a:t>
            </a:r>
            <a:r>
              <a:rPr lang="it-IT" b="1" dirty="0" smtClean="0"/>
              <a:t>: </a:t>
            </a:r>
            <a:r>
              <a:rPr lang="it-IT" dirty="0"/>
              <a:t> </a:t>
            </a:r>
            <a:r>
              <a:rPr lang="it-IT" dirty="0" err="1"/>
              <a:t>bad</a:t>
            </a:r>
            <a:r>
              <a:rPr lang="it-IT" dirty="0"/>
              <a:t> </a:t>
            </a:r>
            <a:r>
              <a:rPr lang="it-IT" dirty="0" err="1" smtClean="0"/>
              <a:t>harvests</a:t>
            </a:r>
            <a:r>
              <a:rPr lang="it-IT" dirty="0"/>
              <a:t> and </a:t>
            </a:r>
            <a:r>
              <a:rPr lang="it-IT" dirty="0" err="1"/>
              <a:t>price</a:t>
            </a:r>
            <a:r>
              <a:rPr lang="it-IT" dirty="0"/>
              <a:t> </a:t>
            </a:r>
            <a:r>
              <a:rPr lang="it-IT" dirty="0" err="1" smtClean="0"/>
              <a:t>increase</a:t>
            </a:r>
            <a:r>
              <a:rPr lang="it-IT" dirty="0" smtClean="0"/>
              <a:t>.</a:t>
            </a:r>
            <a:endParaRPr lang="it-IT" dirty="0"/>
          </a:p>
          <a:p>
            <a:pPr marL="285750" indent="-285750">
              <a:buFont typeface="Arial" panose="020B0604020202020204" pitchFamily="34" charset="0"/>
              <a:buChar char="•"/>
            </a:pPr>
            <a:endParaRPr lang="it-IT" dirty="0"/>
          </a:p>
        </p:txBody>
      </p:sp>
      <p:sp>
        <p:nvSpPr>
          <p:cNvPr id="16" name="Ovale 15"/>
          <p:cNvSpPr/>
          <p:nvPr/>
        </p:nvSpPr>
        <p:spPr>
          <a:xfrm>
            <a:off x="75717" y="2740284"/>
            <a:ext cx="2403853" cy="125663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The causes of the French Revolution can be attributed to different factors:</a:t>
            </a:r>
          </a:p>
        </p:txBody>
      </p:sp>
      <p:sp>
        <p:nvSpPr>
          <p:cNvPr id="17" name="Freccia in giù 16"/>
          <p:cNvSpPr/>
          <p:nvPr/>
        </p:nvSpPr>
        <p:spPr>
          <a:xfrm rot="19951397">
            <a:off x="5322996" y="2528861"/>
            <a:ext cx="385748" cy="721855"/>
          </a:xfrm>
          <a:prstGeom prst="downArrow">
            <a:avLst>
              <a:gd name="adj1" fmla="val 43659"/>
              <a:gd name="adj2" fmla="val 50000"/>
            </a:avLst>
          </a:prstGeom>
          <a:ln>
            <a:solidFill>
              <a:schemeClr val="tx1"/>
            </a:solidFill>
          </a:ln>
        </p:spPr>
        <p:style>
          <a:lnRef idx="3">
            <a:schemeClr val="lt1"/>
          </a:lnRef>
          <a:fillRef idx="1001">
            <a:schemeClr val="dk2"/>
          </a:fillRef>
          <a:effectRef idx="1">
            <a:schemeClr val="dk1"/>
          </a:effectRef>
          <a:fontRef idx="minor">
            <a:schemeClr val="lt1"/>
          </a:fontRef>
        </p:style>
        <p:txBody>
          <a:bodyPr rtlCol="0" anchor="ctr"/>
          <a:lstStyle/>
          <a:p>
            <a:pPr algn="ctr"/>
            <a:endParaRPr lang="it-IT">
              <a:solidFill>
                <a:schemeClr val="tx2"/>
              </a:solidFill>
            </a:endParaRPr>
          </a:p>
        </p:txBody>
      </p:sp>
    </p:spTree>
    <p:extLst>
      <p:ext uri="{BB962C8B-B14F-4D97-AF65-F5344CB8AC3E}">
        <p14:creationId xmlns:p14="http://schemas.microsoft.com/office/powerpoint/2010/main" val="1539071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6372" y="-81548"/>
            <a:ext cx="8591550" cy="864096"/>
          </a:xfrm>
        </p:spPr>
        <p:txBody>
          <a:bodyPr>
            <a:noAutofit/>
          </a:bodyPr>
          <a:lstStyle/>
          <a:p>
            <a:r>
              <a:rPr lang="it-IT" b="1" dirty="0" err="1" smtClean="0">
                <a:effectLst>
                  <a:outerShdw blurRad="38100" dist="38100" dir="2700000" algn="tl">
                    <a:srgbClr val="000000">
                      <a:alpha val="43137"/>
                    </a:srgbClr>
                  </a:outerShdw>
                </a:effectLst>
                <a:latin typeface="Algerian" panose="04020705040A02060702" pitchFamily="82" charset="0"/>
              </a:rPr>
              <a:t>Feminism</a:t>
            </a:r>
            <a:r>
              <a:rPr lang="it-IT" b="1" dirty="0" smtClean="0">
                <a:effectLst>
                  <a:outerShdw blurRad="38100" dist="38100" dir="2700000" algn="tl">
                    <a:srgbClr val="000000">
                      <a:alpha val="43137"/>
                    </a:srgbClr>
                  </a:outerShdw>
                </a:effectLst>
                <a:latin typeface="Algerian" panose="04020705040A02060702" pitchFamily="82" charset="0"/>
              </a:rPr>
              <a:t> in the </a:t>
            </a:r>
            <a:r>
              <a:rPr lang="it-IT" b="1" dirty="0" err="1" smtClean="0">
                <a:effectLst>
                  <a:outerShdw blurRad="38100" dist="38100" dir="2700000" algn="tl">
                    <a:srgbClr val="000000">
                      <a:alpha val="43137"/>
                    </a:srgbClr>
                  </a:outerShdw>
                </a:effectLst>
                <a:latin typeface="Algerian" panose="04020705040A02060702" pitchFamily="82" charset="0"/>
              </a:rPr>
              <a:t>past</a:t>
            </a:r>
            <a:r>
              <a:rPr lang="it-IT" b="1" dirty="0" smtClean="0">
                <a:effectLst>
                  <a:outerShdw blurRad="38100" dist="38100" dir="2700000" algn="tl">
                    <a:srgbClr val="000000">
                      <a:alpha val="43137"/>
                    </a:srgbClr>
                  </a:outerShdw>
                </a:effectLst>
                <a:latin typeface="Algerian" panose="04020705040A02060702" pitchFamily="82" charset="0"/>
              </a:rPr>
              <a:t> and </a:t>
            </a:r>
            <a:r>
              <a:rPr lang="it-IT" b="1" dirty="0" err="1" smtClean="0">
                <a:effectLst>
                  <a:outerShdw blurRad="38100" dist="38100" dir="2700000" algn="tl">
                    <a:srgbClr val="000000">
                      <a:alpha val="43137"/>
                    </a:srgbClr>
                  </a:outerShdw>
                </a:effectLst>
                <a:latin typeface="Algerian" panose="04020705040A02060702" pitchFamily="82" charset="0"/>
              </a:rPr>
              <a:t>nowadays</a:t>
            </a:r>
            <a:endParaRPr lang="it-IT" b="1" dirty="0">
              <a:effectLst>
                <a:outerShdw blurRad="38100" dist="38100" dir="2700000" algn="tl">
                  <a:srgbClr val="000000">
                    <a:alpha val="43137"/>
                  </a:srgbClr>
                </a:outerShdw>
              </a:effectLst>
              <a:latin typeface="Algerian" panose="04020705040A02060702" pitchFamily="82" charset="0"/>
            </a:endParaRPr>
          </a:p>
        </p:txBody>
      </p:sp>
      <p:sp>
        <p:nvSpPr>
          <p:cNvPr id="3" name="Segnaposto contenuto 2"/>
          <p:cNvSpPr>
            <a:spLocks noGrp="1"/>
          </p:cNvSpPr>
          <p:nvPr>
            <p:ph sz="quarter" idx="13"/>
          </p:nvPr>
        </p:nvSpPr>
        <p:spPr>
          <a:xfrm>
            <a:off x="378076" y="1292134"/>
            <a:ext cx="4251960" cy="1268161"/>
          </a:xfrm>
        </p:spPr>
        <p:txBody>
          <a:bodyPr>
            <a:normAutofit lnSpcReduction="10000"/>
          </a:bodyPr>
          <a:lstStyle/>
          <a:p>
            <a:pPr marL="0" indent="0">
              <a:buNone/>
            </a:pPr>
            <a:r>
              <a:rPr lang="it-IT" i="1" dirty="0" err="1" smtClean="0">
                <a:latin typeface="+mj-lt"/>
              </a:rPr>
              <a:t>During</a:t>
            </a:r>
            <a:r>
              <a:rPr lang="it-IT" i="1" dirty="0" smtClean="0">
                <a:latin typeface="+mj-lt"/>
              </a:rPr>
              <a:t> the French </a:t>
            </a:r>
            <a:r>
              <a:rPr lang="it-IT" i="1" dirty="0" err="1" smtClean="0">
                <a:latin typeface="+mj-lt"/>
              </a:rPr>
              <a:t>Revolution</a:t>
            </a:r>
            <a:r>
              <a:rPr lang="it-IT" i="1" dirty="0" smtClean="0">
                <a:latin typeface="+mj-lt"/>
              </a:rPr>
              <a:t>, </a:t>
            </a:r>
            <a:r>
              <a:rPr lang="it-IT" i="1" dirty="0" err="1" smtClean="0">
                <a:latin typeface="+mj-lt"/>
              </a:rPr>
              <a:t>Olympe</a:t>
            </a:r>
            <a:r>
              <a:rPr lang="it-IT" i="1" dirty="0" smtClean="0">
                <a:latin typeface="+mj-lt"/>
              </a:rPr>
              <a:t> </a:t>
            </a:r>
            <a:r>
              <a:rPr lang="it-IT" i="1" dirty="0">
                <a:latin typeface="+mj-lt"/>
              </a:rPr>
              <a:t>de </a:t>
            </a:r>
            <a:r>
              <a:rPr lang="it-IT" i="1" dirty="0" err="1" smtClean="0">
                <a:latin typeface="+mj-lt"/>
              </a:rPr>
              <a:t>Gouges</a:t>
            </a:r>
            <a:r>
              <a:rPr lang="it-IT" i="1" dirty="0">
                <a:latin typeface="+mj-lt"/>
              </a:rPr>
              <a:t> </a:t>
            </a:r>
            <a:r>
              <a:rPr lang="en-US" i="1" dirty="0" smtClean="0">
                <a:latin typeface="+mj-lt"/>
              </a:rPr>
              <a:t>dedicated herself </a:t>
            </a:r>
            <a:r>
              <a:rPr lang="en-US" i="1" dirty="0">
                <a:latin typeface="+mj-lt"/>
              </a:rPr>
              <a:t>to the topic of individual rights and freedom. </a:t>
            </a:r>
            <a:endParaRPr lang="it-IT" i="1" dirty="0">
              <a:latin typeface="+mj-lt"/>
            </a:endParaRPr>
          </a:p>
        </p:txBody>
      </p:sp>
      <p:sp>
        <p:nvSpPr>
          <p:cNvPr id="5" name="Segnaposto testo 4"/>
          <p:cNvSpPr>
            <a:spLocks noGrp="1"/>
          </p:cNvSpPr>
          <p:nvPr>
            <p:ph type="body" sz="half" idx="2"/>
          </p:nvPr>
        </p:nvSpPr>
        <p:spPr>
          <a:xfrm>
            <a:off x="899179" y="782548"/>
            <a:ext cx="3624783" cy="509587"/>
          </a:xfrm>
        </p:spPr>
        <p:txBody>
          <a:bodyPr>
            <a:normAutofit/>
          </a:bodyPr>
          <a:lstStyle/>
          <a:p>
            <a:r>
              <a:rPr lang="it-IT" sz="2400" b="1" dirty="0" err="1" smtClean="0"/>
              <a:t>Olympe</a:t>
            </a:r>
            <a:r>
              <a:rPr lang="it-IT" sz="2400" b="1" dirty="0" smtClean="0"/>
              <a:t> De </a:t>
            </a:r>
            <a:r>
              <a:rPr lang="it-IT" sz="2400" b="1" dirty="0" err="1" smtClean="0"/>
              <a:t>Gouges</a:t>
            </a:r>
            <a:endParaRPr lang="it-IT" sz="2400" b="1" dirty="0"/>
          </a:p>
        </p:txBody>
      </p:sp>
      <p:sp>
        <p:nvSpPr>
          <p:cNvPr id="6" name="Segnaposto testo 5"/>
          <p:cNvSpPr>
            <a:spLocks noGrp="1"/>
          </p:cNvSpPr>
          <p:nvPr>
            <p:ph type="body" sz="half" idx="15"/>
          </p:nvPr>
        </p:nvSpPr>
        <p:spPr>
          <a:xfrm>
            <a:off x="5548007" y="782547"/>
            <a:ext cx="3283853" cy="509587"/>
          </a:xfrm>
        </p:spPr>
        <p:txBody>
          <a:bodyPr>
            <a:normAutofit/>
          </a:bodyPr>
          <a:lstStyle/>
          <a:p>
            <a:r>
              <a:rPr lang="it-IT" sz="2400" b="1" dirty="0" err="1" smtClean="0"/>
              <a:t>Malala</a:t>
            </a:r>
            <a:r>
              <a:rPr lang="it-IT" sz="2400" b="1" dirty="0" smtClean="0"/>
              <a:t> </a:t>
            </a:r>
            <a:r>
              <a:rPr lang="it-IT" sz="2400" b="1" dirty="0" err="1" smtClean="0"/>
              <a:t>Yousafzai</a:t>
            </a:r>
            <a:endParaRPr lang="it-IT" sz="2400" b="1" dirty="0"/>
          </a:p>
        </p:txBody>
      </p:sp>
      <p:sp>
        <p:nvSpPr>
          <p:cNvPr id="9" name="Segnaposto contenuto 8"/>
          <p:cNvSpPr>
            <a:spLocks noGrp="1"/>
          </p:cNvSpPr>
          <p:nvPr>
            <p:ph sz="quarter" idx="14"/>
          </p:nvPr>
        </p:nvSpPr>
        <p:spPr>
          <a:xfrm>
            <a:off x="4932040" y="1292135"/>
            <a:ext cx="3899820" cy="1056745"/>
          </a:xfrm>
        </p:spPr>
        <p:txBody>
          <a:bodyPr/>
          <a:lstStyle/>
          <a:p>
            <a:pPr marL="0" indent="0">
              <a:buNone/>
            </a:pPr>
            <a:r>
              <a:rPr lang="en-US" dirty="0"/>
              <a:t> </a:t>
            </a:r>
            <a:r>
              <a:rPr lang="en-US" i="1" dirty="0" smtClean="0"/>
              <a:t>She is </a:t>
            </a:r>
            <a:r>
              <a:rPr lang="en-US" i="1" dirty="0"/>
              <a:t>a Pakistani activist for female education and the youngest Nobel Prize laureate</a:t>
            </a:r>
            <a:r>
              <a:rPr lang="en-US" dirty="0"/>
              <a:t>. </a:t>
            </a:r>
            <a:endParaRPr lang="it-IT" dirty="0"/>
          </a:p>
        </p:txBody>
      </p:sp>
      <p:sp>
        <p:nvSpPr>
          <p:cNvPr id="11" name="Rettangolo 10"/>
          <p:cNvSpPr/>
          <p:nvPr/>
        </p:nvSpPr>
        <p:spPr>
          <a:xfrm>
            <a:off x="4598462" y="4221088"/>
            <a:ext cx="3861970" cy="22322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it-IT" dirty="0"/>
          </a:p>
        </p:txBody>
      </p:sp>
      <p:pic>
        <p:nvPicPr>
          <p:cNvPr id="17" name="Immagin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86" y="2499595"/>
            <a:ext cx="2833528" cy="3199859"/>
          </a:xfrm>
          <a:prstGeom prst="rect">
            <a:avLst/>
          </a:prstGeom>
        </p:spPr>
      </p:pic>
      <p:sp>
        <p:nvSpPr>
          <p:cNvPr id="18" name="Rettangolo arrotondato 17"/>
          <p:cNvSpPr/>
          <p:nvPr/>
        </p:nvSpPr>
        <p:spPr>
          <a:xfrm>
            <a:off x="276224" y="5877272"/>
            <a:ext cx="4251961" cy="792088"/>
          </a:xfrm>
          <a:prstGeom prst="roundRect">
            <a:avLst/>
          </a:prstGeom>
          <a:noFill/>
          <a:ln>
            <a:noFill/>
          </a:ln>
        </p:spPr>
        <p:style>
          <a:lnRef idx="0">
            <a:scrgbClr r="0" g="0" b="0"/>
          </a:lnRef>
          <a:fillRef idx="0">
            <a:scrgbClr r="0" g="0" b="0"/>
          </a:fillRef>
          <a:effectRef idx="0">
            <a:scrgbClr r="0" g="0" b="0"/>
          </a:effectRef>
          <a:fontRef idx="minor">
            <a:schemeClr val="accent4"/>
          </a:fontRef>
        </p:style>
        <p:txBody>
          <a:bodyPr rtlCol="0" anchor="ctr"/>
          <a:lstStyle/>
          <a:p>
            <a:pPr algn="ctr"/>
            <a:r>
              <a:rPr lang="en-US" b="1" i="1" dirty="0" smtClean="0">
                <a:solidFill>
                  <a:schemeClr val="tx1"/>
                </a:solidFill>
              </a:rPr>
              <a:t>‘’Woman </a:t>
            </a:r>
            <a:r>
              <a:rPr lang="en-US" b="1" i="1" dirty="0">
                <a:solidFill>
                  <a:schemeClr val="tx1"/>
                </a:solidFill>
              </a:rPr>
              <a:t>is born free and lives equal to man in her rights. Social distinctions can be based only on the common utility</a:t>
            </a:r>
            <a:r>
              <a:rPr lang="en-US" b="1" i="1" dirty="0" smtClean="0">
                <a:solidFill>
                  <a:schemeClr val="tx1"/>
                </a:solidFill>
              </a:rPr>
              <a:t>.’’</a:t>
            </a:r>
            <a:endParaRPr lang="it-IT" b="1" i="1" dirty="0">
              <a:solidFill>
                <a:schemeClr val="tx1"/>
              </a:solidFill>
            </a:endParaRPr>
          </a:p>
        </p:txBody>
      </p:sp>
      <p:pic>
        <p:nvPicPr>
          <p:cNvPr id="1026" name="Picture 2" descr="Risultati immagini per mala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8134" y="2518025"/>
            <a:ext cx="4031474" cy="2692071"/>
          </a:xfrm>
          <a:prstGeom prst="rect">
            <a:avLst/>
          </a:prstGeom>
          <a:noFill/>
          <a:extLst>
            <a:ext uri="{909E8E84-426E-40DD-AFC4-6F175D3DCCD1}">
              <a14:hiddenFill xmlns:a14="http://schemas.microsoft.com/office/drawing/2010/main">
                <a:solidFill>
                  <a:srgbClr val="FFFFFF"/>
                </a:solidFill>
              </a14:hiddenFill>
            </a:ext>
          </a:extLst>
        </p:spPr>
      </p:pic>
      <p:sp>
        <p:nvSpPr>
          <p:cNvPr id="19" name="Rettangolo 18"/>
          <p:cNvSpPr/>
          <p:nvPr/>
        </p:nvSpPr>
        <p:spPr>
          <a:xfrm>
            <a:off x="4933350" y="5589240"/>
            <a:ext cx="3943726" cy="105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smtClean="0">
                <a:solidFill>
                  <a:schemeClr val="tx1"/>
                </a:solidFill>
              </a:rPr>
              <a:t>‘’</a:t>
            </a:r>
            <a:r>
              <a:rPr lang="it-IT" b="1" i="1" dirty="0" err="1" smtClean="0">
                <a:solidFill>
                  <a:schemeClr val="tx1"/>
                </a:solidFill>
              </a:rPr>
              <a:t>When</a:t>
            </a:r>
            <a:r>
              <a:rPr lang="it-IT" b="1" i="1" dirty="0" smtClean="0">
                <a:solidFill>
                  <a:schemeClr val="tx1"/>
                </a:solidFill>
              </a:rPr>
              <a:t> the </a:t>
            </a:r>
            <a:r>
              <a:rPr lang="it-IT" b="1" i="1" dirty="0" err="1" smtClean="0">
                <a:solidFill>
                  <a:schemeClr val="tx1"/>
                </a:solidFill>
              </a:rPr>
              <a:t>whole</a:t>
            </a:r>
            <a:r>
              <a:rPr lang="it-IT" b="1" i="1" dirty="0" smtClean="0">
                <a:solidFill>
                  <a:schemeClr val="tx1"/>
                </a:solidFill>
              </a:rPr>
              <a:t> world </a:t>
            </a:r>
            <a:r>
              <a:rPr lang="it-IT" b="1" i="1" dirty="0" err="1" smtClean="0">
                <a:solidFill>
                  <a:schemeClr val="tx1"/>
                </a:solidFill>
              </a:rPr>
              <a:t>is</a:t>
            </a:r>
            <a:r>
              <a:rPr lang="it-IT" b="1" i="1" dirty="0" smtClean="0">
                <a:solidFill>
                  <a:schemeClr val="tx1"/>
                </a:solidFill>
              </a:rPr>
              <a:t> </a:t>
            </a:r>
            <a:r>
              <a:rPr lang="it-IT" b="1" i="1" dirty="0" err="1" smtClean="0">
                <a:solidFill>
                  <a:schemeClr val="tx1"/>
                </a:solidFill>
              </a:rPr>
              <a:t>silent</a:t>
            </a:r>
            <a:r>
              <a:rPr lang="it-IT" b="1" i="1" dirty="0" smtClean="0">
                <a:solidFill>
                  <a:schemeClr val="tx1"/>
                </a:solidFill>
              </a:rPr>
              <a:t>, </a:t>
            </a:r>
            <a:r>
              <a:rPr lang="it-IT" b="1" i="1" dirty="0" err="1" smtClean="0">
                <a:solidFill>
                  <a:schemeClr val="tx1"/>
                </a:solidFill>
              </a:rPr>
              <a:t>even</a:t>
            </a:r>
            <a:r>
              <a:rPr lang="it-IT" b="1" i="1" dirty="0" smtClean="0">
                <a:solidFill>
                  <a:schemeClr val="tx1"/>
                </a:solidFill>
              </a:rPr>
              <a:t> </a:t>
            </a:r>
            <a:r>
              <a:rPr lang="it-IT" b="1" i="1" dirty="0" err="1" smtClean="0">
                <a:solidFill>
                  <a:schemeClr val="tx1"/>
                </a:solidFill>
              </a:rPr>
              <a:t>one</a:t>
            </a:r>
            <a:r>
              <a:rPr lang="it-IT" b="1" i="1" dirty="0" smtClean="0">
                <a:solidFill>
                  <a:schemeClr val="tx1"/>
                </a:solidFill>
              </a:rPr>
              <a:t> voice </a:t>
            </a:r>
            <a:r>
              <a:rPr lang="it-IT" b="1" i="1" dirty="0" err="1" smtClean="0">
                <a:solidFill>
                  <a:schemeClr val="tx1"/>
                </a:solidFill>
              </a:rPr>
              <a:t>becomes</a:t>
            </a:r>
            <a:r>
              <a:rPr lang="it-IT" b="1" i="1" dirty="0" smtClean="0">
                <a:solidFill>
                  <a:schemeClr val="tx1"/>
                </a:solidFill>
              </a:rPr>
              <a:t> </a:t>
            </a:r>
            <a:r>
              <a:rPr lang="it-IT" b="1" i="1" dirty="0" err="1" smtClean="0">
                <a:solidFill>
                  <a:schemeClr val="tx1"/>
                </a:solidFill>
              </a:rPr>
              <a:t>powerful</a:t>
            </a:r>
            <a:r>
              <a:rPr lang="it-IT" b="1" i="1" dirty="0" smtClean="0">
                <a:solidFill>
                  <a:schemeClr val="tx1"/>
                </a:solidFill>
              </a:rPr>
              <a:t>.’’</a:t>
            </a:r>
            <a:endParaRPr lang="it-IT" b="1" i="1" dirty="0">
              <a:solidFill>
                <a:schemeClr val="tx1"/>
              </a:solidFill>
            </a:endParaRPr>
          </a:p>
        </p:txBody>
      </p:sp>
    </p:spTree>
    <p:extLst>
      <p:ext uri="{BB962C8B-B14F-4D97-AF65-F5344CB8AC3E}">
        <p14:creationId xmlns:p14="http://schemas.microsoft.com/office/powerpoint/2010/main" val="252706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421" y="195081"/>
            <a:ext cx="2326014" cy="2791126"/>
          </a:xfrm>
          <a:prstGeom prst="rect">
            <a:avLst/>
          </a:prstGeom>
        </p:spPr>
      </p:pic>
      <p:sp>
        <p:nvSpPr>
          <p:cNvPr id="13" name="Rettangolo arrotondato 12"/>
          <p:cNvSpPr/>
          <p:nvPr/>
        </p:nvSpPr>
        <p:spPr>
          <a:xfrm>
            <a:off x="5199956" y="260648"/>
            <a:ext cx="3764532" cy="327764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15" name="Rettangolo arrotondato 14"/>
          <p:cNvSpPr/>
          <p:nvPr/>
        </p:nvSpPr>
        <p:spPr>
          <a:xfrm>
            <a:off x="3237116" y="257717"/>
            <a:ext cx="2895553" cy="1608310"/>
          </a:xfrm>
          <a:prstGeom prst="roundRect">
            <a:avLst/>
          </a:prstGeom>
          <a:solidFill>
            <a:schemeClr val="tx2"/>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bg1"/>
                </a:solidFill>
              </a:rPr>
              <a:t>Emmeline </a:t>
            </a:r>
            <a:r>
              <a:rPr lang="en-US" sz="2000" b="1" dirty="0" err="1" smtClean="0">
                <a:solidFill>
                  <a:schemeClr val="bg1"/>
                </a:solidFill>
              </a:rPr>
              <a:t>Pankhurts</a:t>
            </a:r>
            <a:r>
              <a:rPr lang="en-US" sz="2000" b="1" dirty="0" smtClean="0">
                <a:solidFill>
                  <a:schemeClr val="bg1"/>
                </a:solidFill>
              </a:rPr>
              <a:t> formed </a:t>
            </a:r>
            <a:r>
              <a:rPr lang="en-US" sz="2000" b="1" dirty="0">
                <a:solidFill>
                  <a:schemeClr val="bg1"/>
                </a:solidFill>
              </a:rPr>
              <a:t>The Women's Social and Political Union, also called the Suffragettes, in 1903</a:t>
            </a:r>
            <a:r>
              <a:rPr lang="en-US" sz="2000" b="1" dirty="0" smtClean="0">
                <a:solidFill>
                  <a:schemeClr val="bg1"/>
                </a:solidFill>
              </a:rPr>
              <a:t>.</a:t>
            </a:r>
            <a:endParaRPr lang="it-IT" sz="2000" b="1" dirty="0">
              <a:solidFill>
                <a:schemeClr val="bg1"/>
              </a:solidFill>
            </a:endParaRPr>
          </a:p>
        </p:txBody>
      </p:sp>
      <p:sp>
        <p:nvSpPr>
          <p:cNvPr id="23" name="Freccia in giù 22"/>
          <p:cNvSpPr/>
          <p:nvPr/>
        </p:nvSpPr>
        <p:spPr>
          <a:xfrm rot="16200000">
            <a:off x="6185702" y="902512"/>
            <a:ext cx="385748" cy="491813"/>
          </a:xfrm>
          <a:prstGeom prst="downArrow">
            <a:avLst>
              <a:gd name="adj1" fmla="val 43659"/>
              <a:gd name="adj2" fmla="val 50000"/>
            </a:avLst>
          </a:prstGeom>
          <a:ln>
            <a:solidFill>
              <a:schemeClr val="tx1"/>
            </a:solidFill>
          </a:ln>
        </p:spPr>
        <p:style>
          <a:lnRef idx="3">
            <a:schemeClr val="lt1"/>
          </a:lnRef>
          <a:fillRef idx="1001">
            <a:schemeClr val="dk2"/>
          </a:fillRef>
          <a:effectRef idx="1">
            <a:schemeClr val="dk1"/>
          </a:effectRef>
          <a:fontRef idx="minor">
            <a:schemeClr val="lt1"/>
          </a:fontRef>
        </p:style>
        <p:txBody>
          <a:bodyPr rtlCol="0" anchor="ctr"/>
          <a:lstStyle/>
          <a:p>
            <a:pPr algn="ctr"/>
            <a:endParaRPr lang="it-IT">
              <a:solidFill>
                <a:schemeClr val="tx2"/>
              </a:solidFill>
            </a:endParaRPr>
          </a:p>
        </p:txBody>
      </p:sp>
      <p:sp>
        <p:nvSpPr>
          <p:cNvPr id="24" name="Rettangolo arrotondato 23"/>
          <p:cNvSpPr/>
          <p:nvPr/>
        </p:nvSpPr>
        <p:spPr>
          <a:xfrm>
            <a:off x="6671374" y="126916"/>
            <a:ext cx="2071045" cy="2859291"/>
          </a:xfrm>
          <a:prstGeom prst="roundRect">
            <a:avLst/>
          </a:prstGeom>
          <a:gradFill flip="none" rotWithShape="1">
            <a:gsLst>
              <a:gs pos="40000">
                <a:schemeClr val="tx2">
                  <a:lumMod val="40000"/>
                  <a:lumOff val="60000"/>
                  <a:tint val="66000"/>
                  <a:satMod val="160000"/>
                </a:schemeClr>
              </a:gs>
              <a:gs pos="35000">
                <a:schemeClr val="tx2">
                  <a:lumMod val="40000"/>
                  <a:lumOff val="60000"/>
                  <a:tint val="44500"/>
                  <a:satMod val="160000"/>
                </a:schemeClr>
              </a:gs>
              <a:gs pos="76000">
                <a:schemeClr val="tx2">
                  <a:lumMod val="40000"/>
                  <a:lumOff val="60000"/>
                  <a:tint val="23500"/>
                  <a:satMod val="160000"/>
                </a:schemeClr>
              </a:gs>
            </a:gsLst>
            <a:path path="circle">
              <a:fillToRect l="50000" t="50000" r="50000" b="50000"/>
            </a:path>
            <a:tileRect/>
          </a:gradFill>
          <a:ln>
            <a:solidFill>
              <a:schemeClr val="tx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The Suffragettes </a:t>
            </a:r>
            <a:r>
              <a:rPr lang="en-US" b="1" dirty="0"/>
              <a:t>were a </a:t>
            </a:r>
            <a:r>
              <a:rPr lang="en-US" b="1" dirty="0" smtClean="0"/>
              <a:t>group  </a:t>
            </a:r>
            <a:r>
              <a:rPr lang="en-US" b="1" dirty="0"/>
              <a:t>who fought for women’s rights, especially the right to </a:t>
            </a:r>
            <a:r>
              <a:rPr lang="en-US" b="1" dirty="0" smtClean="0"/>
              <a:t>vote.</a:t>
            </a:r>
            <a:endParaRPr lang="it-IT" b="1" dirty="0">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path path="circle">
                  <a:fillToRect t="100000" r="100000"/>
                </a:path>
                <a:tileRect l="-100000" b="-100000"/>
              </a:gradFill>
            </a:endParaRPr>
          </a:p>
        </p:txBody>
      </p:sp>
      <p:sp>
        <p:nvSpPr>
          <p:cNvPr id="25" name="Freccia a destra 24"/>
          <p:cNvSpPr/>
          <p:nvPr/>
        </p:nvSpPr>
        <p:spPr>
          <a:xfrm>
            <a:off x="2602435" y="878135"/>
            <a:ext cx="515063" cy="318617"/>
          </a:xfrm>
          <a:prstGeom prst="rightArrow">
            <a:avLst/>
          </a:prstGeom>
          <a:solidFill>
            <a:schemeClr val="tx2"/>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it-IT"/>
          </a:p>
        </p:txBody>
      </p:sp>
      <p:sp>
        <p:nvSpPr>
          <p:cNvPr id="27" name="Rettangolo arrotondato 26"/>
          <p:cNvSpPr/>
          <p:nvPr/>
        </p:nvSpPr>
        <p:spPr>
          <a:xfrm>
            <a:off x="4136635" y="4590307"/>
            <a:ext cx="4786741" cy="1880207"/>
          </a:xfrm>
          <a:prstGeom prst="roundRect">
            <a:avLst/>
          </a:prstGeom>
        </p:spPr>
        <p:style>
          <a:lnRef idx="1">
            <a:schemeClr val="accent6"/>
          </a:lnRef>
          <a:fillRef idx="1001">
            <a:schemeClr val="dk2"/>
          </a:fillRef>
          <a:effectRef idx="1">
            <a:schemeClr val="accent6"/>
          </a:effectRef>
          <a:fontRef idx="minor">
            <a:schemeClr val="dk1"/>
          </a:fontRef>
        </p:style>
        <p:txBody>
          <a:bodyPr rtlCol="0" anchor="ctr"/>
          <a:lstStyle/>
          <a:p>
            <a:pPr algn="ctr"/>
            <a:r>
              <a:rPr lang="en-US" b="1" dirty="0">
                <a:solidFill>
                  <a:schemeClr val="bg1"/>
                </a:solidFill>
              </a:rPr>
              <a:t>The Suffragettes also held demonstrations, and they often broke the law by smashing windows or chaining themselves to fences to protest.</a:t>
            </a:r>
            <a:endParaRPr lang="it-IT" b="1" dirty="0">
              <a:solidFill>
                <a:schemeClr val="bg1"/>
              </a:solidFill>
            </a:endParaRPr>
          </a:p>
        </p:txBody>
      </p:sp>
      <p:sp useBgFill="1">
        <p:nvSpPr>
          <p:cNvPr id="28" name="Rettangolo arrotondato 27"/>
          <p:cNvSpPr/>
          <p:nvPr/>
        </p:nvSpPr>
        <p:spPr>
          <a:xfrm>
            <a:off x="80908" y="3522799"/>
            <a:ext cx="2285308" cy="2880320"/>
          </a:xfrm>
          <a:prstGeom prst="round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tx1"/>
                </a:solidFill>
              </a:rPr>
              <a:t>In 1918, the British government gave women aged over 30 the right to </a:t>
            </a:r>
            <a:r>
              <a:rPr lang="en-US" b="1" dirty="0" smtClean="0">
                <a:solidFill>
                  <a:schemeClr val="tx1"/>
                </a:solidFill>
              </a:rPr>
              <a:t>vote and after </a:t>
            </a:r>
            <a:r>
              <a:rPr lang="en-US" b="1" dirty="0" err="1" smtClean="0">
                <a:solidFill>
                  <a:schemeClr val="tx1"/>
                </a:solidFill>
              </a:rPr>
              <a:t>Emmeline’death</a:t>
            </a:r>
            <a:r>
              <a:rPr lang="en-US" b="1" dirty="0">
                <a:solidFill>
                  <a:schemeClr val="tx1"/>
                </a:solidFill>
              </a:rPr>
              <a:t> </a:t>
            </a:r>
            <a:r>
              <a:rPr lang="en-US" b="1" dirty="0" smtClean="0">
                <a:solidFill>
                  <a:schemeClr val="tx1"/>
                </a:solidFill>
              </a:rPr>
              <a:t>, Women </a:t>
            </a:r>
            <a:r>
              <a:rPr lang="en-US" b="1" dirty="0">
                <a:solidFill>
                  <a:schemeClr val="tx1"/>
                </a:solidFill>
              </a:rPr>
              <a:t>were finally allowed to vote at the same age as </a:t>
            </a:r>
            <a:r>
              <a:rPr lang="en-US" b="1" dirty="0" smtClean="0">
                <a:solidFill>
                  <a:schemeClr val="tx1"/>
                </a:solidFill>
              </a:rPr>
              <a:t>men.</a:t>
            </a:r>
            <a:endParaRPr lang="it-IT" b="1" dirty="0">
              <a:solidFill>
                <a:schemeClr val="tx1"/>
              </a:solidFill>
            </a:endParaRPr>
          </a:p>
        </p:txBody>
      </p:sp>
      <p:sp>
        <p:nvSpPr>
          <p:cNvPr id="30" name="Freccia in giù 29"/>
          <p:cNvSpPr/>
          <p:nvPr/>
        </p:nvSpPr>
        <p:spPr>
          <a:xfrm>
            <a:off x="7514022" y="3012638"/>
            <a:ext cx="385748" cy="1538323"/>
          </a:xfrm>
          <a:prstGeom prst="downArrow">
            <a:avLst>
              <a:gd name="adj1" fmla="val 43659"/>
              <a:gd name="adj2" fmla="val 50000"/>
            </a:avLst>
          </a:prstGeom>
          <a:ln>
            <a:solidFill>
              <a:schemeClr val="tx1"/>
            </a:solidFill>
          </a:ln>
        </p:spPr>
        <p:style>
          <a:lnRef idx="3">
            <a:schemeClr val="lt1"/>
          </a:lnRef>
          <a:fillRef idx="1001">
            <a:schemeClr val="dk2"/>
          </a:fillRef>
          <a:effectRef idx="1">
            <a:schemeClr val="dk1"/>
          </a:effectRef>
          <a:fontRef idx="minor">
            <a:schemeClr val="lt1"/>
          </a:fontRef>
        </p:style>
        <p:txBody>
          <a:bodyPr rtlCol="0" anchor="ctr"/>
          <a:lstStyle/>
          <a:p>
            <a:pPr algn="ctr"/>
            <a:endParaRPr lang="it-IT">
              <a:solidFill>
                <a:schemeClr val="tx2"/>
              </a:solidFill>
            </a:endParaRPr>
          </a:p>
        </p:txBody>
      </p:sp>
      <p:sp>
        <p:nvSpPr>
          <p:cNvPr id="31" name="Freccia in giù 30"/>
          <p:cNvSpPr/>
          <p:nvPr/>
        </p:nvSpPr>
        <p:spPr>
          <a:xfrm rot="5400000">
            <a:off x="3099614" y="4973866"/>
            <a:ext cx="536525" cy="1537516"/>
          </a:xfrm>
          <a:prstGeom prst="downArrow">
            <a:avLst>
              <a:gd name="adj1" fmla="val 43659"/>
              <a:gd name="adj2" fmla="val 50000"/>
            </a:avLst>
          </a:prstGeom>
          <a:ln>
            <a:solidFill>
              <a:schemeClr val="tx1"/>
            </a:solidFill>
          </a:ln>
        </p:spPr>
        <p:style>
          <a:lnRef idx="3">
            <a:schemeClr val="lt1"/>
          </a:lnRef>
          <a:fillRef idx="1001">
            <a:schemeClr val="dk2"/>
          </a:fillRef>
          <a:effectRef idx="1">
            <a:schemeClr val="dk1"/>
          </a:effectRef>
          <a:fontRef idx="minor">
            <a:schemeClr val="lt1"/>
          </a:fontRef>
        </p:style>
        <p:txBody>
          <a:bodyPr rtlCol="0" anchor="ctr"/>
          <a:lstStyle/>
          <a:p>
            <a:pPr algn="ctr"/>
            <a:endParaRPr lang="it-IT">
              <a:solidFill>
                <a:schemeClr val="tx2"/>
              </a:solidFill>
            </a:endParaRPr>
          </a:p>
        </p:txBody>
      </p:sp>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2755" y="2075988"/>
            <a:ext cx="3868299" cy="2304357"/>
          </a:xfrm>
          <a:prstGeom prst="rect">
            <a:avLst/>
          </a:prstGeom>
        </p:spPr>
      </p:pic>
    </p:spTree>
    <p:extLst>
      <p:ext uri="{BB962C8B-B14F-4D97-AF65-F5344CB8AC3E}">
        <p14:creationId xmlns:p14="http://schemas.microsoft.com/office/powerpoint/2010/main" val="2796637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arrotondato 2"/>
          <p:cNvSpPr/>
          <p:nvPr/>
        </p:nvSpPr>
        <p:spPr>
          <a:xfrm>
            <a:off x="129292" y="130318"/>
            <a:ext cx="3775582" cy="2323295"/>
          </a:xfrm>
          <a:prstGeom prst="roundRect">
            <a:avLst/>
          </a:prstGeom>
          <a:solidFill>
            <a:schemeClr val="bg1"/>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it-IT" sz="2400" b="1" dirty="0" smtClean="0">
                <a:solidFill>
                  <a:schemeClr val="tx2"/>
                </a:solidFill>
                <a:latin typeface="Algerian" panose="04020705040A02060702" pitchFamily="82" charset="0"/>
              </a:rPr>
              <a:t>MARTIN LUTHER KING </a:t>
            </a:r>
          </a:p>
          <a:p>
            <a:pPr algn="ctr"/>
            <a:r>
              <a:rPr lang="it-IT" sz="2000" b="1" dirty="0" err="1" smtClean="0">
                <a:solidFill>
                  <a:schemeClr val="tx1"/>
                </a:solidFill>
              </a:rPr>
              <a:t>Was</a:t>
            </a:r>
            <a:r>
              <a:rPr lang="it-IT" sz="2000" b="1" dirty="0" smtClean="0">
                <a:solidFill>
                  <a:schemeClr val="tx1"/>
                </a:solidFill>
              </a:rPr>
              <a:t> </a:t>
            </a:r>
            <a:r>
              <a:rPr lang="it-IT" sz="2000" b="1" dirty="0">
                <a:solidFill>
                  <a:schemeClr val="tx2"/>
                </a:solidFill>
              </a:rPr>
              <a:t>a </a:t>
            </a:r>
            <a:r>
              <a:rPr lang="it-IT" b="1" dirty="0">
                <a:solidFill>
                  <a:schemeClr val="tx2"/>
                </a:solidFill>
              </a:rPr>
              <a:t>social </a:t>
            </a:r>
            <a:r>
              <a:rPr lang="it-IT" b="1" dirty="0" err="1" smtClean="0">
                <a:solidFill>
                  <a:schemeClr val="tx2"/>
                </a:solidFill>
              </a:rPr>
              <a:t>activist</a:t>
            </a:r>
            <a:r>
              <a:rPr lang="it-IT" b="1" dirty="0" smtClean="0">
                <a:solidFill>
                  <a:schemeClr val="tx2"/>
                </a:solidFill>
              </a:rPr>
              <a:t> </a:t>
            </a:r>
            <a:r>
              <a:rPr lang="it-IT" sz="2000" b="1" dirty="0" err="1" smtClean="0">
                <a:solidFill>
                  <a:schemeClr val="tx1"/>
                </a:solidFill>
              </a:rPr>
              <a:t>who</a:t>
            </a:r>
            <a:r>
              <a:rPr lang="it-IT" sz="2000" b="1" dirty="0" smtClean="0">
                <a:solidFill>
                  <a:schemeClr val="tx1"/>
                </a:solidFill>
              </a:rPr>
              <a:t> </a:t>
            </a:r>
            <a:r>
              <a:rPr lang="it-IT" sz="2000" b="1" dirty="0" err="1">
                <a:solidFill>
                  <a:schemeClr val="tx1"/>
                </a:solidFill>
              </a:rPr>
              <a:t>worked</a:t>
            </a:r>
            <a:r>
              <a:rPr lang="it-IT" sz="2000" b="1" dirty="0">
                <a:solidFill>
                  <a:schemeClr val="tx1"/>
                </a:solidFill>
              </a:rPr>
              <a:t> for </a:t>
            </a:r>
            <a:r>
              <a:rPr lang="it-IT" sz="2000" b="1" dirty="0" err="1">
                <a:solidFill>
                  <a:schemeClr val="tx1"/>
                </a:solidFill>
              </a:rPr>
              <a:t>african</a:t>
            </a:r>
            <a:r>
              <a:rPr lang="it-IT" sz="2000" b="1" dirty="0">
                <a:solidFill>
                  <a:schemeClr val="tx1"/>
                </a:solidFill>
              </a:rPr>
              <a:t> </a:t>
            </a:r>
            <a:r>
              <a:rPr lang="it-IT" sz="2000" b="1" dirty="0" err="1">
                <a:solidFill>
                  <a:schemeClr val="tx1"/>
                </a:solidFill>
              </a:rPr>
              <a:t>americans</a:t>
            </a:r>
            <a:r>
              <a:rPr lang="it-IT" sz="2000" b="1" dirty="0">
                <a:solidFill>
                  <a:schemeClr val="tx1"/>
                </a:solidFill>
              </a:rPr>
              <a:t>’ </a:t>
            </a:r>
            <a:r>
              <a:rPr lang="it-IT" sz="2000" b="1" dirty="0" err="1">
                <a:solidFill>
                  <a:schemeClr val="tx1"/>
                </a:solidFill>
              </a:rPr>
              <a:t>civil</a:t>
            </a:r>
            <a:r>
              <a:rPr lang="it-IT" sz="2000" b="1" dirty="0">
                <a:solidFill>
                  <a:schemeClr val="tx1"/>
                </a:solidFill>
              </a:rPr>
              <a:t> </a:t>
            </a:r>
            <a:r>
              <a:rPr lang="it-IT" sz="2000" b="1" dirty="0" err="1">
                <a:solidFill>
                  <a:schemeClr val="tx1"/>
                </a:solidFill>
              </a:rPr>
              <a:t>rights</a:t>
            </a:r>
            <a:r>
              <a:rPr lang="it-IT" sz="2000" b="1" dirty="0" smtClean="0">
                <a:solidFill>
                  <a:schemeClr val="tx1"/>
                </a:solidFill>
              </a:rPr>
              <a:t>.  </a:t>
            </a:r>
            <a:r>
              <a:rPr lang="en-US" sz="2000" b="1" dirty="0">
                <a:solidFill>
                  <a:schemeClr val="tx1"/>
                </a:solidFill>
              </a:rPr>
              <a:t>He </a:t>
            </a:r>
            <a:r>
              <a:rPr lang="en-US" sz="2000" b="1" dirty="0" smtClean="0">
                <a:solidFill>
                  <a:schemeClr val="tx1"/>
                </a:solidFill>
              </a:rPr>
              <a:t>has also </a:t>
            </a:r>
            <a:r>
              <a:rPr lang="en-US" sz="2000" b="1" dirty="0">
                <a:solidFill>
                  <a:schemeClr val="tx1"/>
                </a:solidFill>
              </a:rPr>
              <a:t>helped in the development of </a:t>
            </a:r>
            <a:r>
              <a:rPr lang="en-US" sz="2000" b="1" dirty="0" smtClean="0">
                <a:solidFill>
                  <a:schemeClr val="tx1"/>
                </a:solidFill>
              </a:rPr>
              <a:t>the Black Panther </a:t>
            </a:r>
            <a:r>
              <a:rPr lang="en-US" sz="2000" b="1" dirty="0">
                <a:solidFill>
                  <a:schemeClr val="tx1"/>
                </a:solidFill>
              </a:rPr>
              <a:t>organization.</a:t>
            </a:r>
            <a:endParaRPr lang="it-IT" sz="2000" b="1" dirty="0">
              <a:solidFill>
                <a:schemeClr val="tx1"/>
              </a:solidFill>
            </a:endParaRPr>
          </a:p>
        </p:txBody>
      </p:sp>
      <p:sp>
        <p:nvSpPr>
          <p:cNvPr id="4" name="CasellaDiTesto 3"/>
          <p:cNvSpPr txBox="1"/>
          <p:nvPr/>
        </p:nvSpPr>
        <p:spPr>
          <a:xfrm>
            <a:off x="4572000" y="949983"/>
            <a:ext cx="4274848" cy="1477328"/>
          </a:xfrm>
          <a:prstGeom prst="rect">
            <a:avLst/>
          </a:prstGeom>
          <a:noFill/>
        </p:spPr>
        <p:txBody>
          <a:bodyPr wrap="square" rtlCol="0">
            <a:spAutoFit/>
          </a:bodyPr>
          <a:lstStyle/>
          <a:p>
            <a:r>
              <a:rPr lang="it-IT" dirty="0" smtClean="0"/>
              <a:t>The Black </a:t>
            </a:r>
            <a:r>
              <a:rPr lang="it-IT" dirty="0" err="1" smtClean="0"/>
              <a:t>Panthers</a:t>
            </a:r>
            <a:r>
              <a:rPr lang="it-IT" dirty="0" smtClean="0"/>
              <a:t> </a:t>
            </a:r>
            <a:r>
              <a:rPr lang="it-IT" dirty="0" err="1" smtClean="0"/>
              <a:t>were</a:t>
            </a:r>
            <a:r>
              <a:rPr lang="it-IT" dirty="0" smtClean="0"/>
              <a:t> a </a:t>
            </a:r>
            <a:r>
              <a:rPr lang="it-IT" dirty="0" err="1" smtClean="0"/>
              <a:t>group</a:t>
            </a:r>
            <a:r>
              <a:rPr lang="it-IT" dirty="0" smtClean="0"/>
              <a:t>, </a:t>
            </a:r>
            <a:r>
              <a:rPr lang="en-US" dirty="0" smtClean="0"/>
              <a:t>founded by</a:t>
            </a:r>
            <a:r>
              <a:rPr lang="en-US" dirty="0"/>
              <a:t> Huey </a:t>
            </a:r>
            <a:r>
              <a:rPr lang="en-US" dirty="0" err="1" smtClean="0"/>
              <a:t>P.Newton</a:t>
            </a:r>
            <a:r>
              <a:rPr lang="en-US" dirty="0"/>
              <a:t> and Bobby </a:t>
            </a:r>
            <a:r>
              <a:rPr lang="en-US" dirty="0" smtClean="0"/>
              <a:t>Seale</a:t>
            </a:r>
            <a:r>
              <a:rPr lang="it-IT" dirty="0" smtClean="0"/>
              <a:t> </a:t>
            </a:r>
            <a:r>
              <a:rPr lang="it-IT" dirty="0" err="1" smtClean="0"/>
              <a:t>during</a:t>
            </a:r>
            <a:r>
              <a:rPr lang="it-IT" dirty="0" smtClean="0"/>
              <a:t> the </a:t>
            </a:r>
            <a:r>
              <a:rPr lang="it-IT" dirty="0" err="1" smtClean="0"/>
              <a:t>Civil</a:t>
            </a:r>
            <a:r>
              <a:rPr lang="it-IT" dirty="0"/>
              <a:t> </a:t>
            </a:r>
            <a:r>
              <a:rPr lang="it-IT" dirty="0" err="1" smtClean="0"/>
              <a:t>Rights</a:t>
            </a:r>
            <a:r>
              <a:rPr lang="it-IT" dirty="0" smtClean="0"/>
              <a:t> </a:t>
            </a:r>
            <a:r>
              <a:rPr lang="it-IT" dirty="0" err="1" smtClean="0"/>
              <a:t>Movement</a:t>
            </a:r>
            <a:r>
              <a:rPr lang="it-IT" dirty="0" smtClean="0"/>
              <a:t> </a:t>
            </a:r>
            <a:r>
              <a:rPr lang="it-IT" dirty="0" err="1" smtClean="0"/>
              <a:t>that</a:t>
            </a:r>
            <a:r>
              <a:rPr lang="it-IT" dirty="0" smtClean="0"/>
              <a:t> </a:t>
            </a:r>
            <a:r>
              <a:rPr lang="it-IT" dirty="0" err="1" smtClean="0"/>
              <a:t>urged</a:t>
            </a:r>
            <a:r>
              <a:rPr lang="it-IT" dirty="0" smtClean="0"/>
              <a:t> </a:t>
            </a:r>
            <a:r>
              <a:rPr lang="it-IT" dirty="0" err="1" smtClean="0"/>
              <a:t>African</a:t>
            </a:r>
            <a:r>
              <a:rPr lang="it-IT" dirty="0" smtClean="0"/>
              <a:t> Americans to </a:t>
            </a:r>
            <a:r>
              <a:rPr lang="it-IT" dirty="0" err="1" smtClean="0"/>
              <a:t>fight</a:t>
            </a:r>
            <a:r>
              <a:rPr lang="it-IT" dirty="0" smtClean="0"/>
              <a:t> for </a:t>
            </a:r>
            <a:r>
              <a:rPr lang="it-IT" dirty="0" err="1" smtClean="0"/>
              <a:t>their</a:t>
            </a:r>
            <a:r>
              <a:rPr lang="it-IT" dirty="0" smtClean="0"/>
              <a:t> </a:t>
            </a:r>
            <a:r>
              <a:rPr lang="it-IT" dirty="0" err="1" smtClean="0"/>
              <a:t>rights</a:t>
            </a:r>
            <a:r>
              <a:rPr lang="it-IT" dirty="0" smtClean="0"/>
              <a:t>.</a:t>
            </a:r>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4410" y="2404422"/>
            <a:ext cx="4154760" cy="2755991"/>
          </a:xfrm>
          <a:prstGeom prst="rect">
            <a:avLst/>
          </a:prstGeom>
        </p:spPr>
      </p:pic>
      <p:sp>
        <p:nvSpPr>
          <p:cNvPr id="9" name="CasellaDiTesto 8"/>
          <p:cNvSpPr txBox="1"/>
          <p:nvPr/>
        </p:nvSpPr>
        <p:spPr>
          <a:xfrm>
            <a:off x="4557433" y="389852"/>
            <a:ext cx="3746223" cy="430887"/>
          </a:xfrm>
          <a:prstGeom prst="rect">
            <a:avLst/>
          </a:prstGeom>
          <a:noFill/>
        </p:spPr>
        <p:txBody>
          <a:bodyPr wrap="square" rtlCol="0">
            <a:spAutoFit/>
          </a:bodyPr>
          <a:lstStyle/>
          <a:p>
            <a:r>
              <a:rPr lang="it-IT" sz="2200" b="1" dirty="0">
                <a:solidFill>
                  <a:schemeClr val="tx2"/>
                </a:solidFill>
                <a:latin typeface="Algerian" panose="04020705040A02060702" pitchFamily="82" charset="0"/>
              </a:rPr>
              <a:t>Black </a:t>
            </a:r>
            <a:r>
              <a:rPr lang="it-IT" sz="2200" b="1" dirty="0" err="1">
                <a:solidFill>
                  <a:schemeClr val="tx2"/>
                </a:solidFill>
                <a:latin typeface="Algerian" panose="04020705040A02060702" pitchFamily="82" charset="0"/>
              </a:rPr>
              <a:t>Panther</a:t>
            </a:r>
            <a:r>
              <a:rPr lang="it-IT" sz="2200" b="1" dirty="0">
                <a:solidFill>
                  <a:schemeClr val="tx2"/>
                </a:solidFill>
                <a:latin typeface="Algerian" panose="04020705040A02060702" pitchFamily="82" charset="0"/>
              </a:rPr>
              <a:t> Party</a:t>
            </a:r>
          </a:p>
        </p:txBody>
      </p:sp>
      <p:pic>
        <p:nvPicPr>
          <p:cNvPr id="13" name="Immagin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5365123"/>
            <a:ext cx="2468916" cy="1358933"/>
          </a:xfrm>
          <a:prstGeom prst="rect">
            <a:avLst/>
          </a:prstGeom>
        </p:spPr>
      </p:pic>
      <p:sp>
        <p:nvSpPr>
          <p:cNvPr id="14" name="Freccia in giù 13"/>
          <p:cNvSpPr/>
          <p:nvPr/>
        </p:nvSpPr>
        <p:spPr>
          <a:xfrm rot="16200000">
            <a:off x="4040442" y="891779"/>
            <a:ext cx="385748" cy="648234"/>
          </a:xfrm>
          <a:prstGeom prst="downArrow">
            <a:avLst>
              <a:gd name="adj1" fmla="val 43659"/>
              <a:gd name="adj2" fmla="val 50000"/>
            </a:avLst>
          </a:prstGeom>
        </p:spPr>
        <p:style>
          <a:lnRef idx="3">
            <a:schemeClr val="lt1"/>
          </a:lnRef>
          <a:fillRef idx="1001">
            <a:schemeClr val="dk2"/>
          </a:fillRef>
          <a:effectRef idx="1">
            <a:schemeClr val="dk1"/>
          </a:effectRef>
          <a:fontRef idx="minor">
            <a:schemeClr val="lt1"/>
          </a:fontRef>
        </p:style>
        <p:txBody>
          <a:bodyPr rtlCol="0" anchor="ctr"/>
          <a:lstStyle/>
          <a:p>
            <a:pPr algn="ctr"/>
            <a:endParaRPr lang="it-IT">
              <a:solidFill>
                <a:schemeClr val="tx2"/>
              </a:solidFill>
            </a:endParaRPr>
          </a:p>
        </p:txBody>
      </p:sp>
      <p:sp>
        <p:nvSpPr>
          <p:cNvPr id="16" name="Freccia in giù 15"/>
          <p:cNvSpPr/>
          <p:nvPr/>
        </p:nvSpPr>
        <p:spPr>
          <a:xfrm rot="3329102">
            <a:off x="4142965" y="4713224"/>
            <a:ext cx="385748" cy="629347"/>
          </a:xfrm>
          <a:prstGeom prst="downArrow">
            <a:avLst>
              <a:gd name="adj1" fmla="val 43659"/>
              <a:gd name="adj2" fmla="val 50000"/>
            </a:avLst>
          </a:prstGeom>
        </p:spPr>
        <p:style>
          <a:lnRef idx="3">
            <a:schemeClr val="lt1"/>
          </a:lnRef>
          <a:fillRef idx="1001">
            <a:schemeClr val="dk2"/>
          </a:fillRef>
          <a:effectRef idx="1">
            <a:schemeClr val="dk1"/>
          </a:effectRef>
          <a:fontRef idx="minor">
            <a:schemeClr val="lt1"/>
          </a:fontRef>
        </p:style>
        <p:txBody>
          <a:bodyPr rtlCol="0" anchor="ctr"/>
          <a:lstStyle/>
          <a:p>
            <a:pPr algn="ctr"/>
            <a:endParaRPr lang="it-IT">
              <a:solidFill>
                <a:schemeClr val="tx2"/>
              </a:solidFill>
            </a:endParaRPr>
          </a:p>
        </p:txBody>
      </p:sp>
      <p:sp>
        <p:nvSpPr>
          <p:cNvPr id="17" name="Ovale 16"/>
          <p:cNvSpPr/>
          <p:nvPr/>
        </p:nvSpPr>
        <p:spPr>
          <a:xfrm>
            <a:off x="393158" y="117017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arrotondato 18"/>
          <p:cNvSpPr/>
          <p:nvPr/>
        </p:nvSpPr>
        <p:spPr>
          <a:xfrm>
            <a:off x="438877" y="4882816"/>
            <a:ext cx="3528392" cy="1736958"/>
          </a:xfrm>
          <a:prstGeom prst="roundRect">
            <a:avLst/>
          </a:prstGeom>
          <a:solidFill>
            <a:schemeClr val="bg1"/>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it-IT" sz="2000" b="1" dirty="0" smtClean="0"/>
              <a:t> </a:t>
            </a:r>
          </a:p>
          <a:p>
            <a:r>
              <a:rPr lang="it-IT" sz="2000" b="1" dirty="0" err="1" smtClean="0"/>
              <a:t>They</a:t>
            </a:r>
            <a:r>
              <a:rPr lang="it-IT" sz="2000" b="1" dirty="0" smtClean="0"/>
              <a:t> </a:t>
            </a:r>
            <a:r>
              <a:rPr lang="it-IT" sz="2000" b="1" dirty="0" err="1"/>
              <a:t>asked</a:t>
            </a:r>
            <a:r>
              <a:rPr lang="it-IT" sz="2000" b="1" dirty="0"/>
              <a:t> for the </a:t>
            </a:r>
            <a:r>
              <a:rPr lang="it-IT" sz="2000" b="1" dirty="0" err="1"/>
              <a:t>abolition</a:t>
            </a:r>
            <a:r>
              <a:rPr lang="it-IT" sz="2000" b="1" dirty="0"/>
              <a:t> of </a:t>
            </a:r>
            <a:r>
              <a:rPr lang="it-IT" sz="2000" b="1" dirty="0" err="1"/>
              <a:t>slavery</a:t>
            </a:r>
            <a:r>
              <a:rPr lang="it-IT" sz="2000" b="1" dirty="0"/>
              <a:t>, </a:t>
            </a:r>
            <a:r>
              <a:rPr lang="it-IT" sz="2000" b="1" dirty="0" err="1"/>
              <a:t>equal</a:t>
            </a:r>
            <a:r>
              <a:rPr lang="it-IT" sz="2000" b="1" dirty="0"/>
              <a:t> </a:t>
            </a:r>
            <a:r>
              <a:rPr lang="it-IT" sz="2000" b="1" dirty="0" err="1"/>
              <a:t>rights</a:t>
            </a:r>
            <a:r>
              <a:rPr lang="it-IT" sz="2000" b="1" dirty="0"/>
              <a:t> and </a:t>
            </a:r>
            <a:r>
              <a:rPr lang="it-IT" sz="2000" b="1" dirty="0" err="1"/>
              <a:t>same</a:t>
            </a:r>
            <a:r>
              <a:rPr lang="it-IT" sz="2000" b="1" dirty="0"/>
              <a:t> </a:t>
            </a:r>
            <a:r>
              <a:rPr lang="it-IT" sz="2000" b="1" dirty="0" err="1"/>
              <a:t>opportunities</a:t>
            </a:r>
            <a:r>
              <a:rPr lang="it-IT" sz="2000" b="1" dirty="0"/>
              <a:t> </a:t>
            </a:r>
            <a:r>
              <a:rPr lang="it-IT" sz="2000" b="1" dirty="0" err="1"/>
              <a:t>between</a:t>
            </a:r>
            <a:r>
              <a:rPr lang="it-IT" sz="2000" b="1" dirty="0"/>
              <a:t> </a:t>
            </a:r>
            <a:r>
              <a:rPr lang="it-IT" sz="2000" b="1" dirty="0" err="1"/>
              <a:t>white</a:t>
            </a:r>
            <a:r>
              <a:rPr lang="it-IT" sz="2000" b="1" dirty="0"/>
              <a:t> and </a:t>
            </a:r>
            <a:r>
              <a:rPr lang="it-IT" sz="2000" b="1" dirty="0" err="1"/>
              <a:t>black</a:t>
            </a:r>
            <a:r>
              <a:rPr lang="it-IT" sz="2000" b="1" dirty="0"/>
              <a:t> men.</a:t>
            </a:r>
          </a:p>
          <a:p>
            <a:endParaRPr lang="it-IT" sz="2000" b="1" dirty="0">
              <a:solidFill>
                <a:schemeClr val="tx1"/>
              </a:solidFill>
            </a:endParaRPr>
          </a:p>
        </p:txBody>
      </p:sp>
      <p:sp>
        <p:nvSpPr>
          <p:cNvPr id="20" name="CasellaDiTesto 19"/>
          <p:cNvSpPr txBox="1"/>
          <p:nvPr/>
        </p:nvSpPr>
        <p:spPr>
          <a:xfrm>
            <a:off x="213028" y="2852936"/>
            <a:ext cx="4491382" cy="1493049"/>
          </a:xfrm>
          <a:prstGeom prst="rect">
            <a:avLst/>
          </a:prstGeom>
          <a:noFill/>
        </p:spPr>
        <p:txBody>
          <a:bodyPr wrap="square" rtlCol="0">
            <a:spAutoFit/>
          </a:bodyPr>
          <a:lstStyle/>
          <a:p>
            <a:r>
              <a:rPr lang="en-US" i="1" dirty="0"/>
              <a:t>“If you can't fly then run, if you can't run then walk, if you can't walk then crawl, but whatever you do you have to keep moving forward.”</a:t>
            </a:r>
          </a:p>
          <a:p>
            <a:r>
              <a:rPr lang="en-US" i="1" dirty="0" smtClean="0"/>
              <a:t>-</a:t>
            </a:r>
            <a:r>
              <a:rPr lang="en-US" b="1" i="1" dirty="0" smtClean="0"/>
              <a:t>Martin </a:t>
            </a:r>
            <a:r>
              <a:rPr lang="en-US" b="1" i="1" dirty="0"/>
              <a:t>Luther King Jr.</a:t>
            </a:r>
            <a:endParaRPr lang="it-IT" i="1" dirty="0"/>
          </a:p>
        </p:txBody>
      </p:sp>
      <p:pic>
        <p:nvPicPr>
          <p:cNvPr id="2" name="Immagin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9695" y="58768"/>
            <a:ext cx="648769" cy="921251"/>
          </a:xfrm>
          <a:prstGeom prst="rect">
            <a:avLst/>
          </a:prstGeom>
        </p:spPr>
      </p:pic>
    </p:spTree>
    <p:extLst>
      <p:ext uri="{BB962C8B-B14F-4D97-AF65-F5344CB8AC3E}">
        <p14:creationId xmlns:p14="http://schemas.microsoft.com/office/powerpoint/2010/main" val="2649522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99988" y="-4883"/>
            <a:ext cx="4104456" cy="646331"/>
          </a:xfrm>
          <a:prstGeom prst="rect">
            <a:avLst/>
          </a:prstGeom>
          <a:noFill/>
        </p:spPr>
        <p:txBody>
          <a:bodyPr wrap="square" rtlCol="0">
            <a:spAutoFit/>
          </a:bodyPr>
          <a:lstStyle/>
          <a:p>
            <a:r>
              <a:rPr lang="it-IT" sz="3600" dirty="0" smtClean="0">
                <a:solidFill>
                  <a:schemeClr val="tx2"/>
                </a:solidFill>
                <a:latin typeface="Algerian" panose="04020705040A02060702" pitchFamily="82" charset="0"/>
              </a:rPr>
              <a:t>NELSON MANDELA</a:t>
            </a:r>
            <a:endParaRPr lang="it-IT" sz="3600" dirty="0">
              <a:solidFill>
                <a:schemeClr val="tx2"/>
              </a:solidFill>
              <a:latin typeface="Algerian" panose="04020705040A02060702" pitchFamily="82"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536" y="331204"/>
            <a:ext cx="2302139" cy="3208132"/>
          </a:xfrm>
          <a:prstGeom prst="rect">
            <a:avLst/>
          </a:prstGeom>
        </p:spPr>
      </p:pic>
      <p:sp>
        <p:nvSpPr>
          <p:cNvPr id="8" name="Rettangolo arrotondato 7"/>
          <p:cNvSpPr/>
          <p:nvPr/>
        </p:nvSpPr>
        <p:spPr>
          <a:xfrm>
            <a:off x="316086" y="3647286"/>
            <a:ext cx="2670158" cy="1911822"/>
          </a:xfrm>
          <a:prstGeom prst="roundRect">
            <a:avLst/>
          </a:prstGeom>
        </p:spPr>
        <p:style>
          <a:lnRef idx="0">
            <a:schemeClr val="dk1"/>
          </a:lnRef>
          <a:fillRef idx="1001">
            <a:schemeClr val="dk2"/>
          </a:fillRef>
          <a:effectRef idx="3">
            <a:schemeClr val="dk1"/>
          </a:effectRef>
          <a:fontRef idx="minor">
            <a:schemeClr val="lt1"/>
          </a:fontRef>
        </p:style>
        <p:txBody>
          <a:bodyPr rtlCol="0" anchor="ctr"/>
          <a:lstStyle/>
          <a:p>
            <a:pPr algn="ctr"/>
            <a:endParaRPr lang="en-US" b="1" dirty="0" smtClean="0"/>
          </a:p>
          <a:p>
            <a:pPr algn="ctr"/>
            <a:r>
              <a:rPr lang="en-US" sz="2000" b="1" dirty="0" smtClean="0"/>
              <a:t>APARTHEID</a:t>
            </a:r>
            <a:r>
              <a:rPr lang="en-US" sz="2000" dirty="0" smtClean="0"/>
              <a:t> </a:t>
            </a:r>
            <a:r>
              <a:rPr lang="en-US" sz="2000" dirty="0"/>
              <a:t>refers to the racial segregation policy established by the South African white government</a:t>
            </a:r>
            <a:r>
              <a:rPr lang="en-US" dirty="0"/>
              <a:t>.</a:t>
            </a:r>
            <a:endParaRPr lang="it-IT" dirty="0"/>
          </a:p>
          <a:p>
            <a:pPr algn="ctr"/>
            <a:endParaRPr lang="it-IT" dirty="0"/>
          </a:p>
        </p:txBody>
      </p:sp>
      <p:sp>
        <p:nvSpPr>
          <p:cNvPr id="9" name="Freccia in giù 8"/>
          <p:cNvSpPr/>
          <p:nvPr/>
        </p:nvSpPr>
        <p:spPr>
          <a:xfrm rot="1669884">
            <a:off x="2990920" y="2559845"/>
            <a:ext cx="429015" cy="963902"/>
          </a:xfrm>
          <a:prstGeom prst="downArrow">
            <a:avLst>
              <a:gd name="adj1" fmla="val 43659"/>
              <a:gd name="adj2" fmla="val 50000"/>
            </a:avLst>
          </a:prstGeom>
          <a:ln>
            <a:solidFill>
              <a:schemeClr val="tx1"/>
            </a:solidFill>
          </a:ln>
        </p:spPr>
        <p:style>
          <a:lnRef idx="3">
            <a:schemeClr val="lt1"/>
          </a:lnRef>
          <a:fillRef idx="1001">
            <a:schemeClr val="dk2"/>
          </a:fillRef>
          <a:effectRef idx="1">
            <a:schemeClr val="dk1"/>
          </a:effectRef>
          <a:fontRef idx="minor">
            <a:schemeClr val="lt1"/>
          </a:fontRef>
        </p:style>
        <p:txBody>
          <a:bodyPr rtlCol="0" anchor="ctr"/>
          <a:lstStyle/>
          <a:p>
            <a:pPr algn="ctr"/>
            <a:endParaRPr lang="it-IT">
              <a:solidFill>
                <a:schemeClr val="tx2"/>
              </a:solidFill>
            </a:endParaRPr>
          </a:p>
        </p:txBody>
      </p:sp>
      <p:sp>
        <p:nvSpPr>
          <p:cNvPr id="10" name="Rettangolo arrotondato 9"/>
          <p:cNvSpPr/>
          <p:nvPr/>
        </p:nvSpPr>
        <p:spPr>
          <a:xfrm>
            <a:off x="6589177" y="142075"/>
            <a:ext cx="2405874" cy="309523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p>
          <a:p>
            <a:pPr algn="ctr"/>
            <a:r>
              <a:rPr lang="it-IT" dirty="0" smtClean="0"/>
              <a:t>The</a:t>
            </a:r>
            <a:r>
              <a:rPr lang="it-IT" dirty="0"/>
              <a:t> </a:t>
            </a:r>
            <a:endParaRPr lang="it-IT" dirty="0" smtClean="0"/>
          </a:p>
          <a:p>
            <a:pPr algn="ctr"/>
            <a:r>
              <a:rPr lang="it-IT" b="1" dirty="0" smtClean="0"/>
              <a:t>ANTI-APARTHEID MOVEMENT</a:t>
            </a:r>
            <a:r>
              <a:rPr lang="it-IT" dirty="0"/>
              <a:t>  </a:t>
            </a:r>
            <a:r>
              <a:rPr lang="it-IT" dirty="0" err="1"/>
              <a:t>was</a:t>
            </a:r>
            <a:r>
              <a:rPr lang="it-IT" dirty="0"/>
              <a:t> </a:t>
            </a:r>
            <a:r>
              <a:rPr lang="it-IT" dirty="0" err="1"/>
              <a:t>one</a:t>
            </a:r>
            <a:r>
              <a:rPr lang="it-IT" dirty="0"/>
              <a:t> of the </a:t>
            </a:r>
            <a:r>
              <a:rPr lang="it-IT" dirty="0" err="1"/>
              <a:t>strongest</a:t>
            </a:r>
            <a:r>
              <a:rPr lang="it-IT" dirty="0"/>
              <a:t> </a:t>
            </a:r>
            <a:r>
              <a:rPr lang="it-IT" dirty="0" err="1"/>
              <a:t>solidarity</a:t>
            </a:r>
            <a:r>
              <a:rPr lang="it-IT" dirty="0"/>
              <a:t> </a:t>
            </a:r>
            <a:r>
              <a:rPr lang="it-IT" dirty="0" err="1"/>
              <a:t>movements</a:t>
            </a:r>
            <a:r>
              <a:rPr lang="it-IT" dirty="0"/>
              <a:t> </a:t>
            </a:r>
            <a:r>
              <a:rPr lang="it-IT" dirty="0" err="1"/>
              <a:t>against</a:t>
            </a:r>
            <a:r>
              <a:rPr lang="it-IT" dirty="0"/>
              <a:t> apartheid in South Africa. </a:t>
            </a:r>
            <a:r>
              <a:rPr lang="it-IT" dirty="0" err="1"/>
              <a:t>Based</a:t>
            </a:r>
            <a:r>
              <a:rPr lang="it-IT" dirty="0"/>
              <a:t> on anger </a:t>
            </a:r>
            <a:r>
              <a:rPr lang="it-IT" dirty="0" err="1"/>
              <a:t>at</a:t>
            </a:r>
            <a:r>
              <a:rPr lang="it-IT" dirty="0"/>
              <a:t> </a:t>
            </a:r>
            <a:r>
              <a:rPr lang="it-IT" dirty="0" err="1"/>
              <a:t>injustice</a:t>
            </a:r>
            <a:r>
              <a:rPr lang="it-IT" dirty="0"/>
              <a:t>, </a:t>
            </a:r>
            <a:r>
              <a:rPr lang="it-IT" dirty="0" err="1"/>
              <a:t>it</a:t>
            </a:r>
            <a:r>
              <a:rPr lang="it-IT" dirty="0"/>
              <a:t> </a:t>
            </a:r>
            <a:r>
              <a:rPr lang="it-IT" dirty="0" err="1"/>
              <a:t>helped</a:t>
            </a:r>
            <a:r>
              <a:rPr lang="it-IT" dirty="0"/>
              <a:t> </a:t>
            </a:r>
            <a:r>
              <a:rPr lang="it-IT" dirty="0" err="1"/>
              <a:t>change</a:t>
            </a:r>
            <a:r>
              <a:rPr lang="it-IT" dirty="0"/>
              <a:t> the world for the </a:t>
            </a:r>
            <a:r>
              <a:rPr lang="it-IT" dirty="0" err="1"/>
              <a:t>better</a:t>
            </a:r>
            <a:r>
              <a:rPr lang="it-IT" dirty="0"/>
              <a:t>.</a:t>
            </a:r>
          </a:p>
          <a:p>
            <a:pPr algn="ctr"/>
            <a:endParaRPr lang="it-IT" dirty="0"/>
          </a:p>
        </p:txBody>
      </p:sp>
      <p:sp>
        <p:nvSpPr>
          <p:cNvPr id="11" name="Rettangolo arrotondato 10"/>
          <p:cNvSpPr/>
          <p:nvPr/>
        </p:nvSpPr>
        <p:spPr>
          <a:xfrm>
            <a:off x="2633989" y="641448"/>
            <a:ext cx="3368411" cy="20428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2"/>
              </a:solidFill>
            </a:endParaRPr>
          </a:p>
          <a:p>
            <a:pPr algn="ctr"/>
            <a:r>
              <a:rPr lang="en-US" b="1" dirty="0" smtClean="0">
                <a:solidFill>
                  <a:schemeClr val="tx2"/>
                </a:solidFill>
              </a:rPr>
              <a:t>Nelson</a:t>
            </a:r>
            <a:r>
              <a:rPr lang="en-US" dirty="0">
                <a:solidFill>
                  <a:schemeClr val="tx2"/>
                </a:solidFill>
              </a:rPr>
              <a:t> </a:t>
            </a:r>
            <a:r>
              <a:rPr lang="en-US" b="1" dirty="0">
                <a:solidFill>
                  <a:schemeClr val="tx2"/>
                </a:solidFill>
              </a:rPr>
              <a:t>Mandela</a:t>
            </a:r>
            <a:r>
              <a:rPr lang="en-US" dirty="0">
                <a:solidFill>
                  <a:schemeClr val="tx2"/>
                </a:solidFill>
              </a:rPr>
              <a:t> was a South African anti-apartheid revolutionary, political leader, and philanthropist, who served as President of South Africa and fought against Apartheid.</a:t>
            </a:r>
            <a:endParaRPr lang="it-IT" dirty="0">
              <a:solidFill>
                <a:schemeClr val="tx2"/>
              </a:solidFill>
            </a:endParaRPr>
          </a:p>
          <a:p>
            <a:pPr algn="ctr"/>
            <a:endParaRPr lang="it-IT" dirty="0">
              <a:solidFill>
                <a:schemeClr val="tx2"/>
              </a:solidFill>
            </a:endParaRPr>
          </a:p>
        </p:txBody>
      </p:sp>
      <p:sp>
        <p:nvSpPr>
          <p:cNvPr id="12" name="Freccia in giù 11"/>
          <p:cNvSpPr/>
          <p:nvPr/>
        </p:nvSpPr>
        <p:spPr>
          <a:xfrm rot="16200000">
            <a:off x="6032696" y="1544444"/>
            <a:ext cx="417029" cy="455222"/>
          </a:xfrm>
          <a:prstGeom prst="downArrow">
            <a:avLst>
              <a:gd name="adj1" fmla="val 43659"/>
              <a:gd name="adj2" fmla="val 50000"/>
            </a:avLst>
          </a:prstGeom>
          <a:ln>
            <a:solidFill>
              <a:schemeClr val="tx1"/>
            </a:solidFill>
          </a:ln>
        </p:spPr>
        <p:style>
          <a:lnRef idx="3">
            <a:schemeClr val="lt1"/>
          </a:lnRef>
          <a:fillRef idx="1001">
            <a:schemeClr val="dk2"/>
          </a:fillRef>
          <a:effectRef idx="1">
            <a:schemeClr val="dk1"/>
          </a:effectRef>
          <a:fontRef idx="minor">
            <a:schemeClr val="lt1"/>
          </a:fontRef>
        </p:style>
        <p:txBody>
          <a:bodyPr rtlCol="0" anchor="ctr"/>
          <a:lstStyle/>
          <a:p>
            <a:pPr algn="ctr"/>
            <a:endParaRPr lang="it-IT">
              <a:solidFill>
                <a:schemeClr val="tx2"/>
              </a:solidFill>
            </a:endParaRPr>
          </a:p>
        </p:txBody>
      </p:sp>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3399267"/>
            <a:ext cx="5040560" cy="2521584"/>
          </a:xfrm>
          <a:prstGeom prst="rect">
            <a:avLst/>
          </a:prstGeom>
        </p:spPr>
      </p:pic>
      <p:sp>
        <p:nvSpPr>
          <p:cNvPr id="14" name="CasellaDiTesto 13"/>
          <p:cNvSpPr txBox="1"/>
          <p:nvPr/>
        </p:nvSpPr>
        <p:spPr>
          <a:xfrm>
            <a:off x="1115616" y="6082808"/>
            <a:ext cx="6807924" cy="923330"/>
          </a:xfrm>
          <a:prstGeom prst="rect">
            <a:avLst/>
          </a:prstGeom>
          <a:noFill/>
        </p:spPr>
        <p:txBody>
          <a:bodyPr wrap="square" rtlCol="0">
            <a:spAutoFit/>
          </a:bodyPr>
          <a:lstStyle/>
          <a:p>
            <a:r>
              <a:rPr lang="en-US" b="1" i="1" dirty="0"/>
              <a:t>“Do not judge me by my successes, judge me by how many times </a:t>
            </a:r>
            <a:r>
              <a:rPr lang="en-US" b="1" i="1" dirty="0" smtClean="0"/>
              <a:t>                                                                  I </a:t>
            </a:r>
            <a:r>
              <a:rPr lang="en-US" b="1" i="1" dirty="0"/>
              <a:t>fell down and got back up again</a:t>
            </a:r>
            <a:r>
              <a:rPr lang="en-US" b="1" i="1" dirty="0" smtClean="0"/>
              <a:t>.” –Nelson Mandela</a:t>
            </a:r>
            <a:endParaRPr lang="en-US" b="1" i="1" dirty="0"/>
          </a:p>
          <a:p>
            <a:endParaRPr lang="it-IT" b="1" dirty="0"/>
          </a:p>
        </p:txBody>
      </p:sp>
    </p:spTree>
    <p:extLst>
      <p:ext uri="{BB962C8B-B14F-4D97-AF65-F5344CB8AC3E}">
        <p14:creationId xmlns:p14="http://schemas.microsoft.com/office/powerpoint/2010/main" val="4190524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59432"/>
            <a:ext cx="5688632" cy="1584176"/>
          </a:xfrm>
        </p:spPr>
        <p:txBody>
          <a:bodyPr>
            <a:normAutofit/>
          </a:bodyPr>
          <a:lstStyle/>
          <a:p>
            <a:r>
              <a:rPr lang="en-US" b="1" dirty="0" smtClean="0">
                <a:latin typeface="Algerian" panose="04020705040A02060702" pitchFamily="82" charset="0"/>
              </a:rPr>
              <a:t>TIANANMEN SQUARE</a:t>
            </a:r>
            <a:br>
              <a:rPr lang="en-US" b="1" dirty="0" smtClean="0">
                <a:latin typeface="Algerian" panose="04020705040A02060702" pitchFamily="82" charset="0"/>
              </a:rPr>
            </a:br>
            <a:r>
              <a:rPr lang="en-US" b="1" dirty="0" smtClean="0">
                <a:latin typeface="Algerian" panose="04020705040A02060702" pitchFamily="82" charset="0"/>
              </a:rPr>
              <a:t> PROTESTS</a:t>
            </a:r>
            <a:r>
              <a:rPr lang="en-US" b="1" dirty="0">
                <a:latin typeface="Algerian" panose="04020705040A02060702" pitchFamily="82" charset="0"/>
              </a:rPr>
              <a:t> </a:t>
            </a:r>
            <a:r>
              <a:rPr lang="en-US" b="1" dirty="0" smtClean="0">
                <a:latin typeface="Algerian" panose="04020705040A02060702" pitchFamily="82" charset="0"/>
              </a:rPr>
              <a:t>IN CHINA</a:t>
            </a:r>
            <a:endParaRPr lang="it-IT" dirty="0">
              <a:latin typeface="Algerian" panose="04020705040A02060702" pitchFamily="82" charset="0"/>
            </a:endParaRPr>
          </a:p>
        </p:txBody>
      </p:sp>
      <p:sp>
        <p:nvSpPr>
          <p:cNvPr id="5" name="CasellaDiTesto 4"/>
          <p:cNvSpPr txBox="1"/>
          <p:nvPr/>
        </p:nvSpPr>
        <p:spPr>
          <a:xfrm>
            <a:off x="5306556" y="3696059"/>
            <a:ext cx="3647213" cy="3170099"/>
          </a:xfrm>
          <a:prstGeom prst="rect">
            <a:avLst/>
          </a:prstGeom>
          <a:noFill/>
        </p:spPr>
        <p:txBody>
          <a:bodyPr wrap="square" rtlCol="0">
            <a:spAutoFit/>
          </a:bodyPr>
          <a:lstStyle/>
          <a:p>
            <a:r>
              <a:rPr lang="en-US" sz="2000" b="1" dirty="0">
                <a:solidFill>
                  <a:schemeClr val="tx2"/>
                </a:solidFill>
              </a:rPr>
              <a:t>Martial law </a:t>
            </a:r>
            <a:r>
              <a:rPr lang="en-US" sz="2000" dirty="0">
                <a:solidFill>
                  <a:schemeClr val="tx2"/>
                </a:solidFill>
              </a:rPr>
              <a:t>was proclaimed. The tough stance of the regime, however, did not stop the protest but on the night between 3 and 4 June </a:t>
            </a:r>
            <a:r>
              <a:rPr lang="en-US" sz="2000" b="1" dirty="0">
                <a:solidFill>
                  <a:schemeClr val="tx2"/>
                </a:solidFill>
              </a:rPr>
              <a:t>1989 </a:t>
            </a:r>
            <a:r>
              <a:rPr lang="en-US" sz="2000" dirty="0">
                <a:solidFill>
                  <a:schemeClr val="tx2"/>
                </a:solidFill>
              </a:rPr>
              <a:t>the military surrounded the square with armored vehicles. The following day they opened fire on the demonstrators, causing a </a:t>
            </a:r>
            <a:r>
              <a:rPr lang="en-US" sz="2000" b="1" dirty="0">
                <a:solidFill>
                  <a:schemeClr val="tx2"/>
                </a:solidFill>
              </a:rPr>
              <a:t>massacre</a:t>
            </a:r>
            <a:r>
              <a:rPr lang="en-US" sz="2000" dirty="0">
                <a:solidFill>
                  <a:schemeClr val="tx2"/>
                </a:solidFill>
              </a:rPr>
              <a:t>.</a:t>
            </a:r>
            <a:endParaRPr lang="it-IT" sz="2000" dirty="0">
              <a:solidFill>
                <a:schemeClr val="tx2"/>
              </a:solidFill>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692696"/>
            <a:ext cx="4134169" cy="2736304"/>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3696059"/>
            <a:ext cx="4665375" cy="2862322"/>
          </a:xfrm>
          <a:prstGeom prst="rect">
            <a:avLst/>
          </a:prstGeom>
        </p:spPr>
      </p:pic>
      <p:sp>
        <p:nvSpPr>
          <p:cNvPr id="10" name="Rettangolo 9"/>
          <p:cNvSpPr/>
          <p:nvPr/>
        </p:nvSpPr>
        <p:spPr>
          <a:xfrm>
            <a:off x="94602" y="1196752"/>
            <a:ext cx="4693421" cy="1938992"/>
          </a:xfrm>
          <a:prstGeom prst="rect">
            <a:avLst/>
          </a:prstGeom>
        </p:spPr>
        <p:txBody>
          <a:bodyPr wrap="square">
            <a:spAutoFit/>
          </a:bodyPr>
          <a:lstStyle/>
          <a:p>
            <a:r>
              <a:rPr lang="it-IT" sz="2000" dirty="0" smtClean="0">
                <a:solidFill>
                  <a:schemeClr val="tx2"/>
                </a:solidFill>
              </a:rPr>
              <a:t>A </a:t>
            </a:r>
            <a:r>
              <a:rPr lang="it-IT" sz="2000" dirty="0" err="1">
                <a:solidFill>
                  <a:schemeClr val="tx2"/>
                </a:solidFill>
              </a:rPr>
              <a:t>million</a:t>
            </a:r>
            <a:r>
              <a:rPr lang="it-IT" sz="2000" dirty="0">
                <a:solidFill>
                  <a:schemeClr val="tx2"/>
                </a:solidFill>
              </a:rPr>
              <a:t> of </a:t>
            </a:r>
            <a:r>
              <a:rPr lang="it-IT" sz="2000" dirty="0" err="1">
                <a:solidFill>
                  <a:schemeClr val="tx2"/>
                </a:solidFill>
              </a:rPr>
              <a:t>upekinese</a:t>
            </a:r>
            <a:r>
              <a:rPr lang="it-IT" sz="2000" dirty="0">
                <a:solidFill>
                  <a:schemeClr val="tx2"/>
                </a:solidFill>
              </a:rPr>
              <a:t> </a:t>
            </a:r>
            <a:r>
              <a:rPr lang="it-IT" sz="2000" dirty="0" err="1">
                <a:solidFill>
                  <a:schemeClr val="tx2"/>
                </a:solidFill>
              </a:rPr>
              <a:t>university</a:t>
            </a:r>
            <a:r>
              <a:rPr lang="it-IT" sz="2000" dirty="0">
                <a:solidFill>
                  <a:schemeClr val="tx2"/>
                </a:solidFill>
              </a:rPr>
              <a:t> </a:t>
            </a:r>
            <a:r>
              <a:rPr lang="it-IT" sz="2000" dirty="0" err="1">
                <a:solidFill>
                  <a:schemeClr val="tx2"/>
                </a:solidFill>
              </a:rPr>
              <a:t>students</a:t>
            </a:r>
            <a:r>
              <a:rPr lang="it-IT" sz="2000" dirty="0">
                <a:solidFill>
                  <a:schemeClr val="tx2"/>
                </a:solidFill>
              </a:rPr>
              <a:t> </a:t>
            </a:r>
            <a:r>
              <a:rPr lang="it-IT" sz="2000" dirty="0" err="1">
                <a:solidFill>
                  <a:schemeClr val="tx2"/>
                </a:solidFill>
              </a:rPr>
              <a:t>poured</a:t>
            </a:r>
            <a:r>
              <a:rPr lang="it-IT" sz="2000" dirty="0">
                <a:solidFill>
                  <a:schemeClr val="tx2"/>
                </a:solidFill>
              </a:rPr>
              <a:t> </a:t>
            </a:r>
            <a:r>
              <a:rPr lang="it-IT" sz="2000" dirty="0" err="1">
                <a:solidFill>
                  <a:schemeClr val="tx2"/>
                </a:solidFill>
              </a:rPr>
              <a:t>into</a:t>
            </a:r>
            <a:r>
              <a:rPr lang="it-IT" sz="2000" dirty="0">
                <a:solidFill>
                  <a:schemeClr val="tx2"/>
                </a:solidFill>
              </a:rPr>
              <a:t> the </a:t>
            </a:r>
            <a:r>
              <a:rPr lang="it-IT" sz="2000" b="1" dirty="0" err="1">
                <a:solidFill>
                  <a:schemeClr val="tx2"/>
                </a:solidFill>
              </a:rPr>
              <a:t>Tiananmen</a:t>
            </a:r>
            <a:r>
              <a:rPr lang="it-IT" sz="2000" b="1" dirty="0">
                <a:solidFill>
                  <a:schemeClr val="tx2"/>
                </a:solidFill>
              </a:rPr>
              <a:t> </a:t>
            </a:r>
            <a:r>
              <a:rPr lang="it-IT" sz="2000" b="1" dirty="0" err="1">
                <a:solidFill>
                  <a:schemeClr val="tx2"/>
                </a:solidFill>
              </a:rPr>
              <a:t>Square</a:t>
            </a:r>
            <a:r>
              <a:rPr lang="it-IT" sz="2000" dirty="0">
                <a:solidFill>
                  <a:schemeClr val="tx2"/>
                </a:solidFill>
              </a:rPr>
              <a:t>, in front of the </a:t>
            </a:r>
            <a:r>
              <a:rPr lang="it-IT" sz="2000" dirty="0" err="1">
                <a:solidFill>
                  <a:schemeClr val="tx2"/>
                </a:solidFill>
              </a:rPr>
              <a:t>Forbidden</a:t>
            </a:r>
            <a:r>
              <a:rPr lang="it-IT" sz="2000" dirty="0">
                <a:solidFill>
                  <a:schemeClr val="tx2"/>
                </a:solidFill>
              </a:rPr>
              <a:t> City (the </a:t>
            </a:r>
            <a:r>
              <a:rPr lang="it-IT" sz="2000" dirty="0" err="1">
                <a:solidFill>
                  <a:schemeClr val="tx2"/>
                </a:solidFill>
              </a:rPr>
              <a:t>former</a:t>
            </a:r>
            <a:r>
              <a:rPr lang="it-IT" sz="2000" dirty="0">
                <a:solidFill>
                  <a:schemeClr val="tx2"/>
                </a:solidFill>
              </a:rPr>
              <a:t> residence of the </a:t>
            </a:r>
            <a:r>
              <a:rPr lang="it-IT" sz="2000" dirty="0" err="1">
                <a:solidFill>
                  <a:schemeClr val="tx2"/>
                </a:solidFill>
              </a:rPr>
              <a:t>emperors</a:t>
            </a:r>
            <a:r>
              <a:rPr lang="it-IT" sz="2000" dirty="0">
                <a:solidFill>
                  <a:schemeClr val="tx2"/>
                </a:solidFill>
              </a:rPr>
              <a:t>) to </a:t>
            </a:r>
            <a:r>
              <a:rPr lang="it-IT" sz="2000" dirty="0" err="1">
                <a:solidFill>
                  <a:schemeClr val="tx2"/>
                </a:solidFill>
              </a:rPr>
              <a:t>demand</a:t>
            </a:r>
            <a:r>
              <a:rPr lang="it-IT" sz="2000" dirty="0">
                <a:solidFill>
                  <a:schemeClr val="tx2"/>
                </a:solidFill>
              </a:rPr>
              <a:t> the </a:t>
            </a:r>
            <a:r>
              <a:rPr lang="it-IT" sz="2000" b="1" dirty="0" err="1">
                <a:solidFill>
                  <a:schemeClr val="tx2"/>
                </a:solidFill>
              </a:rPr>
              <a:t>abolition</a:t>
            </a:r>
            <a:r>
              <a:rPr lang="it-IT" sz="2000" b="1" dirty="0">
                <a:solidFill>
                  <a:schemeClr val="tx2"/>
                </a:solidFill>
              </a:rPr>
              <a:t> of </a:t>
            </a:r>
            <a:r>
              <a:rPr lang="it-IT" sz="2000" b="1" dirty="0" err="1">
                <a:solidFill>
                  <a:schemeClr val="tx2"/>
                </a:solidFill>
              </a:rPr>
              <a:t>all</a:t>
            </a:r>
            <a:r>
              <a:rPr lang="it-IT" sz="2000" b="1" dirty="0">
                <a:solidFill>
                  <a:schemeClr val="tx2"/>
                </a:solidFill>
              </a:rPr>
              <a:t> </a:t>
            </a:r>
            <a:r>
              <a:rPr lang="it-IT" sz="2000" b="1" dirty="0" err="1">
                <a:solidFill>
                  <a:schemeClr val="tx2"/>
                </a:solidFill>
              </a:rPr>
              <a:t>forms</a:t>
            </a:r>
            <a:r>
              <a:rPr lang="it-IT" sz="2000" b="1" dirty="0">
                <a:solidFill>
                  <a:schemeClr val="tx2"/>
                </a:solidFill>
              </a:rPr>
              <a:t> of </a:t>
            </a:r>
            <a:r>
              <a:rPr lang="it-IT" sz="2000" b="1" dirty="0" err="1">
                <a:solidFill>
                  <a:schemeClr val="tx2"/>
                </a:solidFill>
              </a:rPr>
              <a:t>despotism</a:t>
            </a:r>
            <a:r>
              <a:rPr lang="it-IT" sz="2000" b="1" dirty="0">
                <a:solidFill>
                  <a:schemeClr val="tx2"/>
                </a:solidFill>
              </a:rPr>
              <a:t> </a:t>
            </a:r>
            <a:r>
              <a:rPr lang="it-IT" sz="2000" dirty="0">
                <a:solidFill>
                  <a:schemeClr val="tx2"/>
                </a:solidFill>
              </a:rPr>
              <a:t>and </a:t>
            </a:r>
            <a:r>
              <a:rPr lang="it-IT" sz="2000" dirty="0" err="1">
                <a:solidFill>
                  <a:schemeClr val="tx2"/>
                </a:solidFill>
              </a:rPr>
              <a:t>greater</a:t>
            </a:r>
            <a:r>
              <a:rPr lang="it-IT" sz="2000" dirty="0">
                <a:solidFill>
                  <a:schemeClr val="tx2"/>
                </a:solidFill>
              </a:rPr>
              <a:t> </a:t>
            </a:r>
            <a:r>
              <a:rPr lang="it-IT" sz="2000" dirty="0" err="1">
                <a:solidFill>
                  <a:schemeClr val="tx2"/>
                </a:solidFill>
              </a:rPr>
              <a:t>political</a:t>
            </a:r>
            <a:r>
              <a:rPr lang="it-IT" sz="2000" dirty="0">
                <a:solidFill>
                  <a:schemeClr val="tx2"/>
                </a:solidFill>
              </a:rPr>
              <a:t> </a:t>
            </a:r>
            <a:r>
              <a:rPr lang="it-IT" sz="2000" dirty="0" err="1">
                <a:solidFill>
                  <a:schemeClr val="tx2"/>
                </a:solidFill>
              </a:rPr>
              <a:t>freedom</a:t>
            </a:r>
            <a:r>
              <a:rPr lang="it-IT" sz="2000" dirty="0">
                <a:solidFill>
                  <a:schemeClr val="tx2"/>
                </a:solidFill>
              </a:rPr>
              <a:t>.</a:t>
            </a:r>
          </a:p>
        </p:txBody>
      </p:sp>
    </p:spTree>
    <p:extLst>
      <p:ext uri="{BB962C8B-B14F-4D97-AF65-F5344CB8AC3E}">
        <p14:creationId xmlns:p14="http://schemas.microsoft.com/office/powerpoint/2010/main" val="2214250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1985" y="188640"/>
            <a:ext cx="8591550" cy="602705"/>
          </a:xfrm>
        </p:spPr>
        <p:txBody>
          <a:bodyPr>
            <a:normAutofit fontScale="90000"/>
          </a:bodyPr>
          <a:lstStyle/>
          <a:p>
            <a:r>
              <a:rPr lang="it-IT" dirty="0" smtClean="0">
                <a:latin typeface="Algerian" panose="04020705040A02060702" pitchFamily="82" charset="0"/>
              </a:rPr>
              <a:t>GIOVANNI FALCONE AND PAOLO BORSELLINO</a:t>
            </a:r>
            <a:endParaRPr lang="it-IT" dirty="0">
              <a:latin typeface="Algerian" panose="04020705040A02060702" pitchFamily="82" charset="0"/>
            </a:endParaRPr>
          </a:p>
        </p:txBody>
      </p:sp>
      <p:sp>
        <p:nvSpPr>
          <p:cNvPr id="5" name="Rettangolo 4"/>
          <p:cNvSpPr/>
          <p:nvPr/>
        </p:nvSpPr>
        <p:spPr>
          <a:xfrm>
            <a:off x="5767089" y="1498060"/>
            <a:ext cx="3053383" cy="1872208"/>
          </a:xfrm>
          <a:prstGeom prst="rect">
            <a:avLst/>
          </a:prstGeom>
          <a:ln w="762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2">
                    <a:lumMod val="60000"/>
                    <a:lumOff val="40000"/>
                  </a:schemeClr>
                </a:solidFill>
              </a:rPr>
              <a:t>They were killed but no one will ever forget what Paolo </a:t>
            </a:r>
            <a:r>
              <a:rPr lang="en-US" sz="2400" b="1" dirty="0" err="1">
                <a:solidFill>
                  <a:schemeClr val="tx2">
                    <a:lumMod val="60000"/>
                    <a:lumOff val="40000"/>
                  </a:schemeClr>
                </a:solidFill>
              </a:rPr>
              <a:t>Borsellino</a:t>
            </a:r>
            <a:r>
              <a:rPr lang="en-US" sz="2400" b="1" dirty="0">
                <a:solidFill>
                  <a:schemeClr val="tx2">
                    <a:lumMod val="60000"/>
                    <a:lumOff val="40000"/>
                  </a:schemeClr>
                </a:solidFill>
              </a:rPr>
              <a:t> and Giovanni Falcone did.</a:t>
            </a:r>
            <a:endParaRPr lang="it-IT" sz="2400" b="1" dirty="0">
              <a:solidFill>
                <a:schemeClr val="tx2">
                  <a:lumMod val="60000"/>
                  <a:lumOff val="40000"/>
                </a:schemeClr>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822794"/>
            <a:ext cx="4810059" cy="3222740"/>
          </a:xfrm>
          <a:prstGeom prst="rect">
            <a:avLst/>
          </a:prstGeom>
        </p:spPr>
      </p:pic>
      <p:sp>
        <p:nvSpPr>
          <p:cNvPr id="9" name="CasellaDiTesto 8"/>
          <p:cNvSpPr txBox="1"/>
          <p:nvPr/>
        </p:nvSpPr>
        <p:spPr>
          <a:xfrm>
            <a:off x="401985" y="4365104"/>
            <a:ext cx="8418487" cy="1938992"/>
          </a:xfrm>
          <a:prstGeom prst="rect">
            <a:avLst/>
          </a:prstGeom>
          <a:noFill/>
        </p:spPr>
        <p:txBody>
          <a:bodyPr wrap="square" rtlCol="0">
            <a:spAutoFit/>
          </a:bodyPr>
          <a:lstStyle/>
          <a:p>
            <a:r>
              <a:rPr lang="en-US" sz="2000" b="1" dirty="0"/>
              <a:t>Paolo </a:t>
            </a:r>
            <a:r>
              <a:rPr lang="en-US" sz="2000" b="1" dirty="0" err="1"/>
              <a:t>Borsellino</a:t>
            </a:r>
            <a:r>
              <a:rPr lang="en-US" sz="2000" b="1" dirty="0"/>
              <a:t> and Giovanni </a:t>
            </a:r>
            <a:r>
              <a:rPr lang="en-US" sz="2000" dirty="0"/>
              <a:t>Falcone were two magistrates, two men who in the eighties discovered the secrets of this organization called </a:t>
            </a:r>
            <a:r>
              <a:rPr lang="en-US" sz="2000" b="1" dirty="0"/>
              <a:t>Cosa Nostra</a:t>
            </a:r>
            <a:r>
              <a:rPr lang="en-US" sz="2000" dirty="0"/>
              <a:t>. </a:t>
            </a:r>
            <a:r>
              <a:rPr lang="en-US" sz="2000" dirty="0" smtClean="0"/>
              <a:t>They </a:t>
            </a:r>
            <a:r>
              <a:rPr lang="en-US" sz="2000" dirty="0"/>
              <a:t>have shown that working together can be a winning weapon</a:t>
            </a:r>
            <a:r>
              <a:rPr lang="en-US" sz="2000" dirty="0" smtClean="0"/>
              <a:t>.</a:t>
            </a:r>
          </a:p>
          <a:p>
            <a:r>
              <a:rPr lang="en-US" sz="2000" dirty="0" smtClean="0"/>
              <a:t> </a:t>
            </a:r>
            <a:r>
              <a:rPr lang="en-US" sz="2000" dirty="0"/>
              <a:t>Along with </a:t>
            </a:r>
            <a:r>
              <a:rPr lang="en-US" sz="2000" dirty="0" smtClean="0"/>
              <a:t>Antonio </a:t>
            </a:r>
            <a:r>
              <a:rPr lang="en-US" sz="2000" dirty="0" err="1"/>
              <a:t>Caponnetto</a:t>
            </a:r>
            <a:r>
              <a:rPr lang="en-US" sz="2000" dirty="0"/>
              <a:t>, they founded a "pool" against the Mafia thanks to which they captured hundreds of convicted </a:t>
            </a:r>
            <a:r>
              <a:rPr lang="en-US" sz="2000" dirty="0" err="1"/>
              <a:t>mafiosi</a:t>
            </a:r>
            <a:r>
              <a:rPr lang="en-US" sz="2000" dirty="0"/>
              <a:t> in the now famous </a:t>
            </a:r>
            <a:r>
              <a:rPr lang="en-US" sz="2000" b="1" dirty="0"/>
              <a:t>maxi-trial</a:t>
            </a:r>
            <a:r>
              <a:rPr lang="en-US" sz="2000" dirty="0"/>
              <a:t> concluded on 30 January 1992.</a:t>
            </a:r>
            <a:endParaRPr lang="it-IT" sz="2000" dirty="0"/>
          </a:p>
        </p:txBody>
      </p:sp>
    </p:spTree>
    <p:extLst>
      <p:ext uri="{BB962C8B-B14F-4D97-AF65-F5344CB8AC3E}">
        <p14:creationId xmlns:p14="http://schemas.microsoft.com/office/powerpoint/2010/main" val="42396762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TM01790493[[fn=SOHO]]</Template>
  <TotalTime>1165</TotalTime>
  <Words>988</Words>
  <Application>Microsoft Office PowerPoint</Application>
  <PresentationFormat>Presentazione su schermo (4:3)</PresentationFormat>
  <Paragraphs>91</Paragraphs>
  <Slides>13</Slides>
  <Notes>5</Notes>
  <HiddenSlides>0</HiddenSlides>
  <MMClips>1</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13</vt:i4>
      </vt:variant>
    </vt:vector>
  </HeadingPairs>
  <TitlesOfParts>
    <vt:vector size="22" baseType="lpstr">
      <vt:lpstr>Algerian</vt:lpstr>
      <vt:lpstr>Arial</vt:lpstr>
      <vt:lpstr>Arial Narrow</vt:lpstr>
      <vt:lpstr>Baskerville Old Face</vt:lpstr>
      <vt:lpstr>Calibri</vt:lpstr>
      <vt:lpstr>Candara</vt:lpstr>
      <vt:lpstr>Tahoma</vt:lpstr>
      <vt:lpstr>Tunga</vt:lpstr>
      <vt:lpstr>Soho</vt:lpstr>
      <vt:lpstr>Civil Rights Movements</vt:lpstr>
      <vt:lpstr>CIVIL RIGHTS MOVEMENTs  FROM THE PAST UP TO NOWADAYS </vt:lpstr>
      <vt:lpstr>THE FRENCH REVOLUTION</vt:lpstr>
      <vt:lpstr>Feminism in the past and nowadays</vt:lpstr>
      <vt:lpstr>Presentazione standard di PowerPoint</vt:lpstr>
      <vt:lpstr>Presentazione standard di PowerPoint</vt:lpstr>
      <vt:lpstr>Presentazione standard di PowerPoint</vt:lpstr>
      <vt:lpstr>TIANANMEN SQUARE  PROTESTS IN CHINA</vt:lpstr>
      <vt:lpstr>GIOVANNI FALCONE AND PAOLO BORSELLINO</vt:lpstr>
      <vt:lpstr>                             ANTI-MAFIA                MOVEMENTS </vt:lpstr>
      <vt:lpstr>Presentazione standard di PowerPoint</vt:lpstr>
      <vt:lpstr>Emma Watson is a famous actress who is one of the Time’s Up’s supporter. She has been working for equality between men and women.</vt:lpstr>
      <vt:lpstr>Made by: Erika Di Noto  with the help of Laura Flauto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Movements</dc:title>
  <dc:creator>Allievo2</dc:creator>
  <cp:lastModifiedBy>Rina Carfì</cp:lastModifiedBy>
  <cp:revision>109</cp:revision>
  <dcterms:created xsi:type="dcterms:W3CDTF">2018-04-05T08:35:37Z</dcterms:created>
  <dcterms:modified xsi:type="dcterms:W3CDTF">2018-04-11T10:01:04Z</dcterms:modified>
</cp:coreProperties>
</file>